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573" r:id="rId3"/>
    <p:sldId id="285" r:id="rId4"/>
    <p:sldId id="388" r:id="rId5"/>
    <p:sldId id="389" r:id="rId6"/>
    <p:sldId id="391" r:id="rId7"/>
    <p:sldId id="561" r:id="rId8"/>
    <p:sldId id="393" r:id="rId9"/>
    <p:sldId id="399" r:id="rId10"/>
    <p:sldId id="402" r:id="rId11"/>
    <p:sldId id="603" r:id="rId12"/>
    <p:sldId id="405" r:id="rId13"/>
    <p:sldId id="406" r:id="rId14"/>
    <p:sldId id="604" r:id="rId15"/>
    <p:sldId id="411" r:id="rId16"/>
    <p:sldId id="413" r:id="rId17"/>
    <p:sldId id="417" r:id="rId18"/>
    <p:sldId id="415" r:id="rId19"/>
    <p:sldId id="424" r:id="rId20"/>
    <p:sldId id="428" r:id="rId21"/>
    <p:sldId id="571" r:id="rId22"/>
    <p:sldId id="572" r:id="rId23"/>
    <p:sldId id="570" r:id="rId24"/>
    <p:sldId id="451" r:id="rId25"/>
    <p:sldId id="599" r:id="rId26"/>
    <p:sldId id="600" r:id="rId27"/>
    <p:sldId id="601" r:id="rId28"/>
    <p:sldId id="454" r:id="rId29"/>
    <p:sldId id="558" r:id="rId30"/>
    <p:sldId id="591" r:id="rId31"/>
    <p:sldId id="606" r:id="rId32"/>
    <p:sldId id="605" r:id="rId33"/>
    <p:sldId id="607" r:id="rId34"/>
    <p:sldId id="602" r:id="rId35"/>
    <p:sldId id="476" r:id="rId36"/>
    <p:sldId id="562" r:id="rId37"/>
    <p:sldId id="457" r:id="rId38"/>
    <p:sldId id="458" r:id="rId39"/>
    <p:sldId id="563" r:id="rId40"/>
    <p:sldId id="564" r:id="rId41"/>
    <p:sldId id="462" r:id="rId42"/>
    <p:sldId id="477" r:id="rId43"/>
  </p:sldIdLst>
  <p:sldSz cx="9144000" cy="6858000" type="screen4x3"/>
  <p:notesSz cx="6858000" cy="9144000"/>
  <p:defaultTextStyle>
    <a:defPPr>
      <a:defRPr lang="bg-BG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BA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90" autoAdjust="0"/>
    <p:restoredTop sz="94660"/>
  </p:normalViewPr>
  <p:slideViewPr>
    <p:cSldViewPr>
      <p:cViewPr varScale="1">
        <p:scale>
          <a:sx n="87" d="100"/>
          <a:sy n="87" d="100"/>
        </p:scale>
        <p:origin x="15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1F10538-21EF-4E01-9007-936DA67C564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680196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2102C6-5D52-4069-8804-DCDEF367C780}" type="slidenum">
              <a:rPr lang="bg-BG" altLang="bg-BG" smtClean="0">
                <a:latin typeface="Arial" charset="0"/>
                <a:cs typeface="Arial" charset="0"/>
              </a:rPr>
              <a:pPr/>
              <a:t>3</a:t>
            </a:fld>
            <a:endParaRPr lang="bg-BG" altLang="bg-BG" smtClean="0">
              <a:latin typeface="Arial" charset="0"/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810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4E6BE1-C3C6-479C-AB84-88A1FFFC7B9B}" type="slidenum">
              <a:rPr lang="en-US" altLang="bg-BG" smtClean="0">
                <a:latin typeface="Arial" charset="0"/>
                <a:cs typeface="Arial" charset="0"/>
              </a:rPr>
              <a:pPr/>
              <a:t>12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907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988F7E-B212-42DC-BCB5-82B4F95DCBF8}" type="slidenum">
              <a:rPr lang="en-US" altLang="bg-BG" smtClean="0">
                <a:latin typeface="Arial" charset="0"/>
                <a:cs typeface="Arial" charset="0"/>
              </a:rPr>
              <a:pPr/>
              <a:t>13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55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6788F49-2211-49CC-914E-0CC05B490E9B}" type="slidenum">
              <a:rPr lang="en-US" altLang="bg-BG" sz="1200"/>
              <a:pPr algn="r"/>
              <a:t>14</a:t>
            </a:fld>
            <a:endParaRPr lang="en-US" altLang="bg-BG" sz="120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74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5EB471-C02D-4EB7-9B36-8A0F39E9C5C1}" type="slidenum">
              <a:rPr lang="en-US" altLang="bg-BG" smtClean="0">
                <a:latin typeface="Arial" charset="0"/>
                <a:cs typeface="Arial" charset="0"/>
              </a:rPr>
              <a:pPr/>
              <a:t>15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266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7965B6-0C67-4A6F-B08B-55C5E4058217}" type="slidenum">
              <a:rPr lang="en-US" altLang="bg-BG" smtClean="0">
                <a:latin typeface="Arial" charset="0"/>
                <a:cs typeface="Arial" charset="0"/>
              </a:rPr>
              <a:pPr/>
              <a:t>16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427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7D219D-7C94-43D5-83C9-FDACC6DDE98A}" type="slidenum">
              <a:rPr lang="en-US" altLang="bg-BG" smtClean="0">
                <a:latin typeface="Arial" charset="0"/>
                <a:cs typeface="Arial" charset="0"/>
              </a:rPr>
              <a:pPr/>
              <a:t>17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91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A108C2-DD01-4396-9F39-0A44D2707E21}" type="slidenum">
              <a:rPr lang="en-US" altLang="bg-BG" smtClean="0">
                <a:latin typeface="Arial" charset="0"/>
                <a:cs typeface="Arial" charset="0"/>
              </a:rPr>
              <a:pPr/>
              <a:t>18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3035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979B03-BD0D-453F-8824-966A73C7E1E7}" type="slidenum">
              <a:rPr lang="en-US" altLang="bg-BG" smtClean="0">
                <a:latin typeface="Arial" charset="0"/>
                <a:cs typeface="Arial" charset="0"/>
              </a:rPr>
              <a:pPr/>
              <a:t>19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2724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B88E4C-6D19-4FE4-95C5-C5E8C094FB4E}" type="slidenum">
              <a:rPr lang="en-US" altLang="bg-BG" smtClean="0">
                <a:latin typeface="Arial" charset="0"/>
                <a:cs typeface="Arial" charset="0"/>
              </a:rPr>
              <a:pPr/>
              <a:t>20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3383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C660CBD-9A94-4E3B-96A9-3E2D17EBAEA1}" type="slidenum">
              <a:rPr lang="en-US" altLang="bg-BG" smtClean="0">
                <a:latin typeface="Arial" charset="0"/>
                <a:cs typeface="Arial" charset="0"/>
              </a:rPr>
              <a:pPr/>
              <a:t>21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67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F55FEC-8180-4ACE-B1AC-C7F844F46CBC}" type="slidenum">
              <a:rPr lang="en-US" altLang="bg-BG" smtClean="0">
                <a:latin typeface="Arial" charset="0"/>
                <a:cs typeface="Arial" charset="0"/>
              </a:rPr>
              <a:pPr/>
              <a:t>4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0568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1EF54A-D787-46AF-8681-DD4A8276F9F2}" type="slidenum">
              <a:rPr lang="en-US" altLang="bg-BG" sz="1200"/>
              <a:pPr algn="r"/>
              <a:t>32</a:t>
            </a:fld>
            <a:endParaRPr lang="en-US" altLang="bg-BG" sz="120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1435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F7E107-22BD-4956-AC01-E047A4CD5EC3}" type="slidenum">
              <a:rPr lang="bg-BG" altLang="bg-BG" smtClean="0">
                <a:latin typeface="Arial" charset="0"/>
                <a:cs typeface="Arial" charset="0"/>
              </a:rPr>
              <a:pPr/>
              <a:t>35</a:t>
            </a:fld>
            <a:endParaRPr lang="bg-BG" altLang="bg-BG" smtClean="0">
              <a:latin typeface="Arial" charset="0"/>
              <a:cs typeface="Arial" charset="0"/>
            </a:endParaRPr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716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10C32F-2871-4601-ABB5-F4B9D2AAE42C}" type="slidenum">
              <a:rPr lang="en-US" altLang="bg-BG" smtClean="0">
                <a:latin typeface="Arial" charset="0"/>
                <a:cs typeface="Arial" charset="0"/>
              </a:rPr>
              <a:pPr/>
              <a:t>5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747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D80CA5-75D6-45B9-83DC-8025835011C1}" type="slidenum">
              <a:rPr lang="en-US" altLang="bg-BG" smtClean="0">
                <a:latin typeface="Arial" charset="0"/>
                <a:cs typeface="Arial" charset="0"/>
              </a:rPr>
              <a:pPr/>
              <a:t>6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688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F8D488-E75D-4915-B060-77F64D3104D6}" type="slidenum">
              <a:rPr lang="en-US" altLang="bg-BG" sz="1200"/>
              <a:pPr algn="r"/>
              <a:t>7</a:t>
            </a:fld>
            <a:endParaRPr lang="en-US" altLang="bg-BG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064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72F92B-81E7-4B2C-8AD2-284621AF214C}" type="slidenum">
              <a:rPr lang="en-US" altLang="bg-BG" smtClean="0">
                <a:latin typeface="Arial" charset="0"/>
                <a:cs typeface="Arial" charset="0"/>
              </a:rPr>
              <a:pPr/>
              <a:t>8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815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ECEA45-1C05-437C-88BB-C78B0A95CA8B}" type="slidenum">
              <a:rPr lang="en-US" altLang="bg-BG" smtClean="0">
                <a:latin typeface="Arial" charset="0"/>
                <a:cs typeface="Arial" charset="0"/>
              </a:rPr>
              <a:pPr/>
              <a:t>9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732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6F99BF-5116-4663-BD33-0761D4D56D1D}" type="slidenum">
              <a:rPr lang="en-US" altLang="bg-BG" smtClean="0">
                <a:latin typeface="Arial" charset="0"/>
                <a:cs typeface="Arial" charset="0"/>
              </a:rPr>
              <a:pPr/>
              <a:t>10</a:t>
            </a:fld>
            <a:endParaRPr lang="en-US" altLang="bg-BG" smtClean="0">
              <a:latin typeface="Arial" charset="0"/>
              <a:cs typeface="Arial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82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92286C1-4670-4F47-BB0C-CFF7EFFBFB2B}" type="slidenum">
              <a:rPr lang="en-US" altLang="bg-BG" sz="1200"/>
              <a:pPr algn="r"/>
              <a:t>11</a:t>
            </a:fld>
            <a:endParaRPr lang="en-US" altLang="bg-BG" sz="120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557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EAC2A-3F63-4405-A636-E2A7173DAC31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72A97-02E0-46EE-8CD9-3DBF0ECF83D4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B082-0A73-43F6-9BAE-B04DFC4BAE9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bg-BG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40AC7-63E5-44A9-9CEB-AF0CD650F8C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7319-8CF3-4D33-A7BA-B1A263564FDC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bg-BG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196AE-32B1-432F-8A9A-DD48A2F91C3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8C73-002E-4C02-8FC0-11C980EAE3A9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EB723-56DF-4D41-8DA2-C7A361C08F32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047B3-C44D-4C95-BB19-227B5256B8D9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13A51-0E80-480B-816F-E88B4D4D3537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E3549-0F85-4C43-98F0-9F1E29DE22F0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BD147-BF16-4150-A994-6D01B88D9454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D63F9-2142-4233-8277-5BCAA2B47FD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C416F-535A-4F79-A6E6-2260A6E1266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9EAB-24E9-475D-830D-2A02F01EFA0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5AB55D05-7A60-4823-80BD-F753706AF9D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  <p:sldLayoutId id="214748364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 anchor="ctr"/>
          <a:lstStyle/>
          <a:p>
            <a:pPr eaLnBrk="1" hangingPunct="1"/>
            <a:r>
              <a:rPr lang="bg-BG" altLang="bg-BG" sz="4400" b="1" dirty="0" err="1" smtClean="0"/>
              <a:t>Descriptive</a:t>
            </a:r>
            <a:r>
              <a:rPr lang="bg-BG" altLang="bg-BG" sz="4400" b="1" dirty="0" smtClean="0"/>
              <a:t> </a:t>
            </a:r>
            <a:r>
              <a:rPr lang="bg-BG" altLang="bg-BG" sz="4400" b="1" dirty="0" err="1" smtClean="0"/>
              <a:t>and</a:t>
            </a:r>
            <a:r>
              <a:rPr lang="bg-BG" altLang="bg-BG" sz="4400" b="1" dirty="0" smtClean="0"/>
              <a:t> </a:t>
            </a:r>
            <a:r>
              <a:rPr lang="bg-BG" altLang="bg-BG" sz="4400" b="1" dirty="0" err="1" smtClean="0"/>
              <a:t>inferential</a:t>
            </a:r>
            <a:r>
              <a:rPr lang="bg-BG" altLang="bg-BG" sz="4400" b="1" dirty="0" smtClean="0"/>
              <a:t> </a:t>
            </a:r>
            <a:r>
              <a:rPr lang="bg-BG" altLang="bg-BG" sz="4400" b="1" dirty="0" err="1" smtClean="0"/>
              <a:t>statistics</a:t>
            </a:r>
            <a:r>
              <a:rPr lang="bg-BG" altLang="bg-BG" sz="4400" b="1" dirty="0" smtClean="0"/>
              <a:t>.</a:t>
            </a:r>
            <a:br>
              <a:rPr lang="bg-BG" altLang="bg-BG" sz="4400" b="1" dirty="0" smtClean="0"/>
            </a:br>
            <a:r>
              <a:rPr lang="bg-BG" altLang="bg-BG" sz="4400" b="1" dirty="0" err="1" smtClean="0"/>
              <a:t>Confidence</a:t>
            </a:r>
            <a:r>
              <a:rPr lang="bg-BG" altLang="bg-BG" sz="4400" b="1" dirty="0" smtClean="0"/>
              <a:t> </a:t>
            </a:r>
            <a:r>
              <a:rPr lang="bg-BG" altLang="bg-BG" sz="4400" b="1" dirty="0" err="1" smtClean="0"/>
              <a:t>interval</a:t>
            </a:r>
            <a:endParaRPr lang="bg-BG" altLang="bg-BG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dirty="0" smtClean="0"/>
              <a:t>Mean</a:t>
            </a:r>
          </a:p>
        </p:txBody>
      </p:sp>
      <p:sp>
        <p:nvSpPr>
          <p:cNvPr id="78022" name="Line 10"/>
          <p:cNvSpPr>
            <a:spLocks noChangeShapeType="1"/>
          </p:cNvSpPr>
          <p:nvPr/>
        </p:nvSpPr>
        <p:spPr bwMode="auto">
          <a:xfrm flipV="1">
            <a:off x="4343400" y="19812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019" name="Object 195"/>
          <p:cNvGraphicFramePr>
            <a:graphicFrameLocks noChangeAspect="1"/>
          </p:cNvGraphicFramePr>
          <p:nvPr/>
        </p:nvGraphicFramePr>
        <p:xfrm>
          <a:off x="473075" y="4435475"/>
          <a:ext cx="324485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37" name="Equation" r:id="rId4" imgW="1485900" imgH="431800" progId="Equation.3">
                  <p:embed/>
                </p:oleObj>
              </mc:Choice>
              <mc:Fallback>
                <p:oleObj name="Equation" r:id="rId4" imgW="1485900" imgH="431800" progId="Equation.3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4435475"/>
                        <a:ext cx="3244850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020" name="Object 196"/>
          <p:cNvGraphicFramePr>
            <a:graphicFrameLocks noChangeAspect="1"/>
          </p:cNvGraphicFramePr>
          <p:nvPr/>
        </p:nvGraphicFramePr>
        <p:xfrm>
          <a:off x="4516438" y="4470400"/>
          <a:ext cx="31337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38" name="Equation" r:id="rId6" imgW="1497950" imgH="431613" progId="Equation.3">
                  <p:embed/>
                </p:oleObj>
              </mc:Choice>
              <mc:Fallback>
                <p:oleObj name="Equation" r:id="rId6" imgW="1497950" imgH="431613" progId="Equation.3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8" y="4470400"/>
                        <a:ext cx="3133725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023" name="Rectangle 3"/>
          <p:cNvSpPr>
            <a:spLocks noChangeArrowheads="1"/>
          </p:cNvSpPr>
          <p:nvPr/>
        </p:nvSpPr>
        <p:spPr bwMode="auto">
          <a:xfrm>
            <a:off x="457200" y="1981200"/>
            <a:ext cx="4038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bg-BG" altLang="bg-BG" sz="2000"/>
              <a:t>E</a:t>
            </a:r>
            <a:r>
              <a:rPr lang="en-US" altLang="bg-BG" sz="2000"/>
              <a:t>xperimental group (10 patients)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Individual survival in months: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23	</a:t>
            </a:r>
            <a:r>
              <a:rPr lang="bg-BG" altLang="bg-BG" sz="2000"/>
              <a:t>	</a:t>
            </a:r>
            <a:r>
              <a:rPr lang="en-US" altLang="bg-BG" sz="2000"/>
              <a:t>27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17</a:t>
            </a:r>
            <a:r>
              <a:rPr lang="bg-BG" altLang="bg-BG" sz="2000"/>
              <a:t>	</a:t>
            </a:r>
            <a:r>
              <a:rPr lang="en-US" altLang="bg-BG" sz="2000"/>
              <a:t>	34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41	</a:t>
            </a:r>
            <a:r>
              <a:rPr lang="bg-BG" altLang="bg-BG" sz="2000"/>
              <a:t>	</a:t>
            </a:r>
            <a:r>
              <a:rPr lang="en-US" altLang="bg-BG" sz="2000"/>
              <a:t>28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22	</a:t>
            </a:r>
            <a:r>
              <a:rPr lang="bg-BG" altLang="bg-BG" sz="2000"/>
              <a:t>	</a:t>
            </a:r>
            <a:r>
              <a:rPr lang="en-US" altLang="bg-BG" sz="2000"/>
              <a:t>33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29	</a:t>
            </a:r>
            <a:r>
              <a:rPr lang="bg-BG" altLang="bg-BG" sz="2000"/>
              <a:t>	</a:t>
            </a:r>
            <a:r>
              <a:rPr lang="en-US" altLang="bg-BG" sz="2000"/>
              <a:t>14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bg-BG" sz="2000"/>
          </a:p>
        </p:txBody>
      </p:sp>
      <p:sp>
        <p:nvSpPr>
          <p:cNvPr id="78024" name="Rectangle 3"/>
          <p:cNvSpPr>
            <a:spLocks noChangeArrowheads="1"/>
          </p:cNvSpPr>
          <p:nvPr/>
        </p:nvSpPr>
        <p:spPr bwMode="auto">
          <a:xfrm>
            <a:off x="457200" y="1981200"/>
            <a:ext cx="4038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bg-BG" altLang="bg-BG" sz="2000"/>
              <a:t>E</a:t>
            </a:r>
            <a:r>
              <a:rPr lang="en-US" altLang="bg-BG" sz="2000"/>
              <a:t>xperimental group (10 patients)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Individual survival in months: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23	</a:t>
            </a:r>
            <a:r>
              <a:rPr lang="bg-BG" altLang="bg-BG" sz="2000"/>
              <a:t>	</a:t>
            </a:r>
            <a:r>
              <a:rPr lang="en-US" altLang="bg-BG" sz="2000"/>
              <a:t>27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17</a:t>
            </a:r>
            <a:r>
              <a:rPr lang="bg-BG" altLang="bg-BG" sz="2000"/>
              <a:t>	</a:t>
            </a:r>
            <a:r>
              <a:rPr lang="en-US" altLang="bg-BG" sz="2000"/>
              <a:t>	34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41	</a:t>
            </a:r>
            <a:r>
              <a:rPr lang="bg-BG" altLang="bg-BG" sz="2000"/>
              <a:t>	</a:t>
            </a:r>
            <a:r>
              <a:rPr lang="en-US" altLang="bg-BG" sz="2000"/>
              <a:t>28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22	</a:t>
            </a:r>
            <a:r>
              <a:rPr lang="bg-BG" altLang="bg-BG" sz="2000"/>
              <a:t>	</a:t>
            </a:r>
            <a:r>
              <a:rPr lang="en-US" altLang="bg-BG" sz="2000"/>
              <a:t>33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29	</a:t>
            </a:r>
            <a:r>
              <a:rPr lang="bg-BG" altLang="bg-BG" sz="2000"/>
              <a:t>	</a:t>
            </a:r>
            <a:r>
              <a:rPr lang="en-US" altLang="bg-BG" sz="2000"/>
              <a:t>14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bg-BG" sz="2000"/>
          </a:p>
        </p:txBody>
      </p:sp>
      <p:sp>
        <p:nvSpPr>
          <p:cNvPr id="78025" name="Rectangle 3"/>
          <p:cNvSpPr>
            <a:spLocks noChangeArrowheads="1"/>
          </p:cNvSpPr>
          <p:nvPr/>
        </p:nvSpPr>
        <p:spPr bwMode="auto">
          <a:xfrm>
            <a:off x="4648200" y="1981200"/>
            <a:ext cx="4038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Co</a:t>
            </a:r>
            <a:r>
              <a:rPr lang="bg-BG" altLang="bg-BG" sz="2000"/>
              <a:t>n</a:t>
            </a:r>
            <a:r>
              <a:rPr lang="en-US" altLang="bg-BG" sz="2000"/>
              <a:t>trol group (10 patients)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Individual survival in months: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24	 	31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39	 	35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34	 	24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14		21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25		22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bg-BG" sz="2000"/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bg-BG" sz="2000"/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bg-BG" sz="2000"/>
          </a:p>
        </p:txBody>
      </p:sp>
      <p:sp>
        <p:nvSpPr>
          <p:cNvPr id="3" name="Rectangle 2"/>
          <p:cNvSpPr/>
          <p:nvPr/>
        </p:nvSpPr>
        <p:spPr>
          <a:xfrm>
            <a:off x="473075" y="1417638"/>
            <a:ext cx="7848600" cy="3873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bg-BG" sz="2400" dirty="0">
                <a:solidFill>
                  <a:srgbClr val="000000"/>
                </a:solidFill>
                <a:latin typeface="Arial"/>
                <a:cs typeface="+mn-cs"/>
              </a:rPr>
              <a:t>Most commonly called average.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dirty="0" smtClean="0"/>
              <a:t>Mean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altLang="bg-BG" sz="2400" dirty="0"/>
              <a:t>M</a:t>
            </a:r>
            <a:r>
              <a:rPr lang="en-US" altLang="bg-BG" sz="2400" dirty="0" err="1"/>
              <a:t>ean</a:t>
            </a:r>
            <a:r>
              <a:rPr lang="en-US" altLang="bg-BG" sz="2400" dirty="0"/>
              <a:t> is the </a:t>
            </a:r>
            <a:r>
              <a:rPr lang="en-US" altLang="bg-BG" sz="2400" b="1" dirty="0"/>
              <a:t>balance point</a:t>
            </a:r>
            <a:r>
              <a:rPr lang="en-US" altLang="bg-BG" sz="2400" dirty="0" smtClean="0"/>
              <a:t>.</a:t>
            </a:r>
            <a:endParaRPr lang="en-US" altLang="bg-BG" sz="2400" dirty="0" smtClean="0">
              <a:latin typeface="+mj-lt"/>
            </a:endParaRPr>
          </a:p>
          <a:p>
            <a:pPr eaLnBrk="1" hangingPunct="1">
              <a:defRPr/>
            </a:pPr>
            <a:r>
              <a:rPr lang="en-US" altLang="bg-BG" sz="2400" dirty="0" smtClean="0">
                <a:latin typeface="+mj-lt"/>
              </a:rPr>
              <a:t>Means </a:t>
            </a:r>
            <a:r>
              <a:rPr lang="en-US" altLang="bg-BG" sz="2400" dirty="0">
                <a:latin typeface="+mj-lt"/>
              </a:rPr>
              <a:t>can </a:t>
            </a:r>
            <a:r>
              <a:rPr lang="en-US" altLang="bg-BG" sz="2400" dirty="0" smtClean="0">
                <a:latin typeface="+mj-lt"/>
              </a:rPr>
              <a:t>be</a:t>
            </a:r>
            <a:r>
              <a:rPr lang="bg-BG" altLang="bg-BG" sz="2400" dirty="0" smtClean="0">
                <a:latin typeface="+mj-lt"/>
              </a:rPr>
              <a:t> </a:t>
            </a:r>
            <a:r>
              <a:rPr lang="en-US" altLang="bg-BG" sz="2400" b="1" dirty="0" smtClean="0">
                <a:latin typeface="+mj-lt"/>
              </a:rPr>
              <a:t>heavily </a:t>
            </a:r>
            <a:r>
              <a:rPr lang="en-US" altLang="bg-BG" sz="2400" b="1" dirty="0">
                <a:latin typeface="+mj-lt"/>
              </a:rPr>
              <a:t>affected by outliers </a:t>
            </a:r>
            <a:r>
              <a:rPr lang="en-US" altLang="bg-BG" sz="2400" dirty="0">
                <a:latin typeface="+mj-lt"/>
              </a:rPr>
              <a:t>(data points with extreme values unlike the rest).</a:t>
            </a:r>
          </a:p>
          <a:p>
            <a:pPr eaLnBrk="1" hangingPunct="1">
              <a:defRPr/>
            </a:pPr>
            <a:r>
              <a:rPr lang="en-US" altLang="bg-BG" sz="2400" dirty="0">
                <a:latin typeface="+mj-lt"/>
              </a:rPr>
              <a:t>Outliers can make the mean a bad measure of central tendency or common experience.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endParaRPr lang="en-US" alt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dirty="0" smtClean="0"/>
              <a:t>Median</a:t>
            </a:r>
            <a:endParaRPr lang="en-US" altLang="bg-BG" dirty="0" smtClean="0"/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The </a:t>
            </a:r>
            <a:r>
              <a:rPr lang="en-US" altLang="bg-BG" sz="2400" b="1" smtClean="0"/>
              <a:t>middle value </a:t>
            </a:r>
            <a:r>
              <a:rPr lang="en-US" altLang="bg-BG" sz="2400" smtClean="0"/>
              <a:t>when a variable’s values are ranked in order.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The point that divides a distribution into two equal halves.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When data are listed in order, the median is the point at which 50% of the cases are above and 50% below it.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The 50</a:t>
            </a:r>
            <a:r>
              <a:rPr lang="en-US" altLang="bg-BG" sz="2400" baseline="30000" smtClean="0"/>
              <a:t>th</a:t>
            </a:r>
            <a:r>
              <a:rPr lang="en-US" altLang="bg-BG" sz="2400" smtClean="0"/>
              <a:t> percentile.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bg-BG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bg-BG" sz="2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dirty="0" smtClean="0"/>
              <a:t>Median</a:t>
            </a:r>
          </a:p>
        </p:txBody>
      </p:sp>
      <p:sp>
        <p:nvSpPr>
          <p:cNvPr id="86018" name="Line 3"/>
          <p:cNvSpPr>
            <a:spLocks noChangeShapeType="1"/>
          </p:cNvSpPr>
          <p:nvPr/>
        </p:nvSpPr>
        <p:spPr bwMode="auto">
          <a:xfrm flipH="1">
            <a:off x="2590800" y="3962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019" name="Text Box 4"/>
          <p:cNvSpPr txBox="1">
            <a:spLocks noChangeArrowheads="1"/>
          </p:cNvSpPr>
          <p:nvPr/>
        </p:nvSpPr>
        <p:spPr bwMode="auto">
          <a:xfrm>
            <a:off x="5029200" y="3563938"/>
            <a:ext cx="35052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bg-BG"/>
              <a:t>Median = </a:t>
            </a:r>
            <a:r>
              <a:rPr lang="bg-BG" altLang="bg-BG"/>
              <a:t>2</a:t>
            </a:r>
            <a:r>
              <a:rPr lang="en-US" altLang="bg-BG"/>
              <a:t>4.5 </a:t>
            </a:r>
          </a:p>
          <a:p>
            <a:pPr algn="l">
              <a:spcBef>
                <a:spcPct val="50000"/>
              </a:spcBef>
            </a:pPr>
            <a:r>
              <a:rPr lang="en-US" altLang="bg-BG"/>
              <a:t>(</a:t>
            </a:r>
            <a:r>
              <a:rPr lang="bg-BG" altLang="bg-BG"/>
              <a:t>f</a:t>
            </a:r>
            <a:r>
              <a:rPr lang="en-US" altLang="bg-BG"/>
              <a:t>ive cases above, </a:t>
            </a:r>
            <a:r>
              <a:rPr lang="bg-BG" altLang="bg-BG"/>
              <a:t>f</a:t>
            </a:r>
            <a:r>
              <a:rPr lang="en-US" altLang="bg-BG"/>
              <a:t>ive below)</a:t>
            </a:r>
          </a:p>
        </p:txBody>
      </p:sp>
      <p:sp>
        <p:nvSpPr>
          <p:cNvPr id="8602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bg-BG" sz="2000" smtClean="0"/>
              <a:t>Control group (10 patients)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bg-BG" sz="2000" smtClean="0"/>
              <a:t>Individual survival in months: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bg-BG" sz="2000" smtClean="0"/>
              <a:t>		14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bg-BG" sz="2000" smtClean="0"/>
              <a:t>		21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bg-BG" sz="2000" smtClean="0"/>
              <a:t>		22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bg-BG" sz="2000" smtClean="0"/>
              <a:t>		24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bg-BG" sz="2000" smtClean="0"/>
              <a:t>		24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bg-BG" sz="2000" smtClean="0"/>
              <a:t>		25</a:t>
            </a:r>
            <a:endParaRPr lang="bg-BG" altLang="bg-BG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bg-BG" sz="2000" smtClean="0"/>
              <a:t>		31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bg-BG" sz="2000" smtClean="0"/>
              <a:t>		34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bg-BG" sz="2000" smtClean="0"/>
              <a:t>		35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bg-BG" sz="2000" smtClean="0"/>
              <a:t>		39	</a:t>
            </a:r>
          </a:p>
          <a:p>
            <a:pPr eaLnBrk="1" hangingPunct="1">
              <a:buFont typeface="Wingdings" pitchFamily="2" charset="2"/>
              <a:buNone/>
            </a:pPr>
            <a:endParaRPr lang="en-US" altLang="bg-BG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bg-BG" sz="2400" smtClean="0"/>
              <a:t>					</a:t>
            </a:r>
          </a:p>
        </p:txBody>
      </p:sp>
      <p:sp>
        <p:nvSpPr>
          <p:cNvPr id="86021" name="Freeform 6"/>
          <p:cNvSpPr>
            <a:spLocks/>
          </p:cNvSpPr>
          <p:nvPr/>
        </p:nvSpPr>
        <p:spPr bwMode="auto">
          <a:xfrm>
            <a:off x="990600" y="3962400"/>
            <a:ext cx="1066800" cy="1588"/>
          </a:xfrm>
          <a:custGeom>
            <a:avLst/>
            <a:gdLst>
              <a:gd name="T0" fmla="*/ 0 w 672"/>
              <a:gd name="T1" fmla="*/ 0 h 1"/>
              <a:gd name="T2" fmla="*/ 2147483647 w 672"/>
              <a:gd name="T3" fmla="*/ 0 h 1"/>
              <a:gd name="T4" fmla="*/ 0 60000 65536"/>
              <a:gd name="T5" fmla="*/ 0 60000 65536"/>
              <a:gd name="T6" fmla="*/ 0 w 672"/>
              <a:gd name="T7" fmla="*/ 0 h 1"/>
              <a:gd name="T8" fmla="*/ 672 w 6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72" h="1">
                <a:moveTo>
                  <a:pt x="0" y="0"/>
                </a:moveTo>
                <a:lnTo>
                  <a:pt x="672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b="1" dirty="0" smtClean="0"/>
              <a:t>Median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bg-BG" sz="2400" dirty="0" smtClean="0"/>
              <a:t>The median is </a:t>
            </a:r>
            <a:r>
              <a:rPr lang="en-US" altLang="bg-BG" sz="2400" b="1" dirty="0" smtClean="0"/>
              <a:t>unaffected by outliers</a:t>
            </a:r>
            <a:r>
              <a:rPr lang="en-US" altLang="bg-BG" sz="2400" dirty="0" smtClean="0"/>
              <a:t>, making it a better measure of central tendency, better describing the “typical person” than the mean when data are skewed.</a:t>
            </a:r>
          </a:p>
          <a:p>
            <a:pPr eaLnBrk="1" hangingPunct="1">
              <a:defRPr/>
            </a:pPr>
            <a:r>
              <a:rPr lang="en-US" altLang="bg-BG" sz="2400" dirty="0"/>
              <a:t>If the recorded values for a variable form a symmetric distribution, the median and mean are identical.</a:t>
            </a:r>
          </a:p>
          <a:p>
            <a:pPr eaLnBrk="1" hangingPunct="1">
              <a:defRPr/>
            </a:pPr>
            <a:r>
              <a:rPr lang="en-US" altLang="bg-BG" sz="2400" dirty="0"/>
              <a:t>In skewed data, the mean lies further toward the skew than the median</a:t>
            </a:r>
            <a:r>
              <a:rPr lang="en-US" altLang="bg-BG" sz="2400" dirty="0" smtClean="0"/>
              <a:t>.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endParaRPr lang="en-US" altLang="bg-BG" dirty="0" smtClean="0"/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endParaRPr lang="en-US" alt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dirty="0" smtClean="0"/>
              <a:t>Mode</a:t>
            </a:r>
            <a:endParaRPr lang="en-US" altLang="bg-BG" dirty="0" smtClean="0"/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The most </a:t>
            </a:r>
            <a:r>
              <a:rPr lang="en-US" altLang="bg-BG" sz="2400" b="1" smtClean="0"/>
              <a:t>common data point </a:t>
            </a:r>
            <a:r>
              <a:rPr lang="en-US" altLang="bg-BG" sz="2400" smtClean="0"/>
              <a:t>is called the mode.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Individual survival </a:t>
            </a:r>
            <a:r>
              <a:rPr lang="bg-BG" altLang="bg-BG" sz="2400" smtClean="0"/>
              <a:t>d</a:t>
            </a:r>
            <a:r>
              <a:rPr lang="en-US" altLang="bg-BG" sz="2400" smtClean="0"/>
              <a:t>ata for the control gro</a:t>
            </a:r>
            <a:r>
              <a:rPr lang="bg-BG" altLang="bg-BG" sz="2400" smtClean="0"/>
              <a:t>u</a:t>
            </a:r>
            <a:r>
              <a:rPr lang="en-US" altLang="bg-BG" sz="2400" smtClean="0"/>
              <a:t>p are: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bg-BG" sz="2400" smtClean="0"/>
              <a:t>	14, 21, 22, 24, 24, 25, 31, 34, 35, 39</a:t>
            </a:r>
          </a:p>
          <a:p>
            <a:pPr eaLnBrk="1" hangingPunct="1">
              <a:lnSpc>
                <a:spcPct val="90000"/>
              </a:lnSpc>
            </a:pPr>
            <a:endParaRPr lang="bg-BG" altLang="bg-BG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It is possible to have more than one mode.</a:t>
            </a:r>
            <a:endParaRPr lang="bg-BG" altLang="bg-BG" sz="2400" smtClean="0"/>
          </a:p>
          <a:p>
            <a:pPr eaLnBrk="1" hangingPunct="1">
              <a:lnSpc>
                <a:spcPct val="90000"/>
              </a:lnSpc>
            </a:pPr>
            <a:r>
              <a:rPr lang="bg-BG" altLang="bg-BG" sz="2400" smtClean="0"/>
              <a:t>If all values are unique, there is no mode</a:t>
            </a:r>
            <a:r>
              <a:rPr lang="en-US" altLang="bg-BG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Mode may mot be at the center of a distribution.</a:t>
            </a:r>
          </a:p>
        </p:txBody>
      </p:sp>
      <p:sp>
        <p:nvSpPr>
          <p:cNvPr id="92163" name="Line 4"/>
          <p:cNvSpPr>
            <a:spLocks noChangeShapeType="1"/>
          </p:cNvSpPr>
          <p:nvPr/>
        </p:nvSpPr>
        <p:spPr bwMode="auto">
          <a:xfrm>
            <a:off x="2286000" y="2819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4" name="Line 6"/>
          <p:cNvSpPr>
            <a:spLocks noChangeShapeType="1"/>
          </p:cNvSpPr>
          <p:nvPr/>
        </p:nvSpPr>
        <p:spPr bwMode="auto">
          <a:xfrm flipV="1">
            <a:off x="28194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dirty="0" smtClean="0"/>
              <a:t>Mode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bg-BG" sz="2400" dirty="0" smtClean="0"/>
              <a:t>It may give you the most likely experience rather than the typical or central experience.</a:t>
            </a:r>
          </a:p>
          <a:p>
            <a:pPr eaLnBrk="1" hangingPunct="1">
              <a:defRPr/>
            </a:pPr>
            <a:r>
              <a:rPr lang="en-US" altLang="bg-BG" sz="2400" dirty="0" smtClean="0"/>
              <a:t>In symmetric distributions, the mean, median and mode are the same.</a:t>
            </a:r>
          </a:p>
          <a:p>
            <a:pPr eaLnBrk="1" hangingPunct="1">
              <a:defRPr/>
            </a:pPr>
            <a:r>
              <a:rPr lang="en-US" altLang="bg-BG" sz="2400" dirty="0" smtClean="0"/>
              <a:t>In skewed data, the mean and median lie further toward the skew than the mode.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endParaRPr lang="en-US" altLang="bg-BG" dirty="0" smtClean="0"/>
          </a:p>
        </p:txBody>
      </p:sp>
      <p:sp>
        <p:nvSpPr>
          <p:cNvPr id="94211" name="Line 4"/>
          <p:cNvSpPr>
            <a:spLocks noChangeShapeType="1"/>
          </p:cNvSpPr>
          <p:nvPr/>
        </p:nvSpPr>
        <p:spPr bwMode="auto">
          <a:xfrm flipV="1">
            <a:off x="1295400" y="594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212" name="Line 5"/>
          <p:cNvSpPr>
            <a:spLocks noChangeShapeType="1"/>
          </p:cNvSpPr>
          <p:nvPr/>
        </p:nvSpPr>
        <p:spPr bwMode="auto">
          <a:xfrm flipV="1">
            <a:off x="1295400" y="6096000"/>
            <a:ext cx="0" cy="533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213" name="Text Box 6"/>
          <p:cNvSpPr txBox="1">
            <a:spLocks noChangeArrowheads="1"/>
          </p:cNvSpPr>
          <p:nvPr/>
        </p:nvSpPr>
        <p:spPr bwMode="auto">
          <a:xfrm>
            <a:off x="228600" y="6172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bg-BG"/>
              <a:t>Median</a:t>
            </a:r>
          </a:p>
        </p:txBody>
      </p:sp>
      <p:sp>
        <p:nvSpPr>
          <p:cNvPr id="94214" name="Text Box 7"/>
          <p:cNvSpPr txBox="1">
            <a:spLocks noChangeArrowheads="1"/>
          </p:cNvSpPr>
          <p:nvPr/>
        </p:nvSpPr>
        <p:spPr bwMode="auto">
          <a:xfrm>
            <a:off x="1447800" y="5943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bg-BG"/>
              <a:t>Mean</a:t>
            </a:r>
          </a:p>
        </p:txBody>
      </p:sp>
      <p:sp>
        <p:nvSpPr>
          <p:cNvPr id="94215" name="Line 8"/>
          <p:cNvSpPr>
            <a:spLocks noChangeShapeType="1"/>
          </p:cNvSpPr>
          <p:nvPr/>
        </p:nvSpPr>
        <p:spPr bwMode="auto">
          <a:xfrm>
            <a:off x="381000" y="5943600"/>
            <a:ext cx="1981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6" name="Line 9"/>
          <p:cNvSpPr>
            <a:spLocks noChangeShapeType="1"/>
          </p:cNvSpPr>
          <p:nvPr/>
        </p:nvSpPr>
        <p:spPr bwMode="auto">
          <a:xfrm>
            <a:off x="3962400" y="5943600"/>
            <a:ext cx="419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7" name="Text Box 10"/>
          <p:cNvSpPr txBox="1">
            <a:spLocks noChangeArrowheads="1"/>
          </p:cNvSpPr>
          <p:nvPr/>
        </p:nvSpPr>
        <p:spPr bwMode="auto">
          <a:xfrm>
            <a:off x="4648200" y="64912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bg-BG"/>
              <a:t>Median</a:t>
            </a:r>
          </a:p>
        </p:txBody>
      </p:sp>
      <p:sp>
        <p:nvSpPr>
          <p:cNvPr id="94218" name="Text Box 11"/>
          <p:cNvSpPr txBox="1">
            <a:spLocks noChangeArrowheads="1"/>
          </p:cNvSpPr>
          <p:nvPr/>
        </p:nvSpPr>
        <p:spPr bwMode="auto">
          <a:xfrm>
            <a:off x="5562600" y="64912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bg-BG"/>
              <a:t>Mean</a:t>
            </a:r>
          </a:p>
        </p:txBody>
      </p:sp>
      <p:sp>
        <p:nvSpPr>
          <p:cNvPr id="94219" name="Line 12"/>
          <p:cNvSpPr>
            <a:spLocks noChangeShapeType="1"/>
          </p:cNvSpPr>
          <p:nvPr/>
        </p:nvSpPr>
        <p:spPr bwMode="auto">
          <a:xfrm flipV="1">
            <a:off x="4876800" y="59436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220" name="Line 13"/>
          <p:cNvSpPr>
            <a:spLocks noChangeShapeType="1"/>
          </p:cNvSpPr>
          <p:nvPr/>
        </p:nvSpPr>
        <p:spPr bwMode="auto">
          <a:xfrm flipV="1">
            <a:off x="5638800" y="594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221" name="Line 14"/>
          <p:cNvSpPr>
            <a:spLocks noChangeShapeType="1"/>
          </p:cNvSpPr>
          <p:nvPr/>
        </p:nvSpPr>
        <p:spPr bwMode="auto">
          <a:xfrm flipV="1">
            <a:off x="1295400" y="632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222" name="Text Box 15"/>
          <p:cNvSpPr txBox="1">
            <a:spLocks noChangeArrowheads="1"/>
          </p:cNvSpPr>
          <p:nvPr/>
        </p:nvSpPr>
        <p:spPr bwMode="auto">
          <a:xfrm>
            <a:off x="1371600" y="64912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bg-BG"/>
              <a:t>Mode</a:t>
            </a:r>
          </a:p>
        </p:txBody>
      </p:sp>
      <p:sp>
        <p:nvSpPr>
          <p:cNvPr id="94223" name="Line 16"/>
          <p:cNvSpPr>
            <a:spLocks noChangeShapeType="1"/>
          </p:cNvSpPr>
          <p:nvPr/>
        </p:nvSpPr>
        <p:spPr bwMode="auto">
          <a:xfrm flipV="1">
            <a:off x="4495800" y="5943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224" name="Text Box 17"/>
          <p:cNvSpPr txBox="1">
            <a:spLocks noChangeArrowheads="1"/>
          </p:cNvSpPr>
          <p:nvPr/>
        </p:nvSpPr>
        <p:spPr bwMode="auto">
          <a:xfrm>
            <a:off x="3886200" y="64912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bg-BG"/>
              <a:t>Mode</a:t>
            </a:r>
          </a:p>
        </p:txBody>
      </p:sp>
      <p:sp>
        <p:nvSpPr>
          <p:cNvPr id="94225" name="Freeform 18"/>
          <p:cNvSpPr>
            <a:spLocks/>
          </p:cNvSpPr>
          <p:nvPr/>
        </p:nvSpPr>
        <p:spPr bwMode="auto">
          <a:xfrm>
            <a:off x="3962400" y="4419600"/>
            <a:ext cx="4191000" cy="1431925"/>
          </a:xfrm>
          <a:custGeom>
            <a:avLst/>
            <a:gdLst>
              <a:gd name="T0" fmla="*/ 0 w 2640"/>
              <a:gd name="T1" fmla="*/ 2147483647 h 902"/>
              <a:gd name="T2" fmla="*/ 2147483647 w 2640"/>
              <a:gd name="T3" fmla="*/ 2147483647 h 902"/>
              <a:gd name="T4" fmla="*/ 2147483647 w 2640"/>
              <a:gd name="T5" fmla="*/ 2147483647 h 902"/>
              <a:gd name="T6" fmla="*/ 2147483647 w 2640"/>
              <a:gd name="T7" fmla="*/ 2147483647 h 902"/>
              <a:gd name="T8" fmla="*/ 0 60000 65536"/>
              <a:gd name="T9" fmla="*/ 0 60000 65536"/>
              <a:gd name="T10" fmla="*/ 0 60000 65536"/>
              <a:gd name="T11" fmla="*/ 0 60000 65536"/>
              <a:gd name="T12" fmla="*/ 0 w 2640"/>
              <a:gd name="T13" fmla="*/ 0 h 902"/>
              <a:gd name="T14" fmla="*/ 2640 w 2640"/>
              <a:gd name="T15" fmla="*/ 902 h 9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40" h="902">
                <a:moveTo>
                  <a:pt x="0" y="902"/>
                </a:moveTo>
                <a:cubicBezTo>
                  <a:pt x="60" y="758"/>
                  <a:pt x="207" y="80"/>
                  <a:pt x="359" y="40"/>
                </a:cubicBezTo>
                <a:cubicBezTo>
                  <a:pt x="511" y="0"/>
                  <a:pt x="532" y="518"/>
                  <a:pt x="912" y="662"/>
                </a:cubicBezTo>
                <a:cubicBezTo>
                  <a:pt x="1292" y="806"/>
                  <a:pt x="2352" y="862"/>
                  <a:pt x="2640" y="902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26" name="Freeform 19"/>
          <p:cNvSpPr>
            <a:spLocks/>
          </p:cNvSpPr>
          <p:nvPr/>
        </p:nvSpPr>
        <p:spPr bwMode="auto">
          <a:xfrm>
            <a:off x="381000" y="4633913"/>
            <a:ext cx="1981200" cy="1233487"/>
          </a:xfrm>
          <a:custGeom>
            <a:avLst/>
            <a:gdLst>
              <a:gd name="T0" fmla="*/ 0 w 1248"/>
              <a:gd name="T1" fmla="*/ 2147483647 h 777"/>
              <a:gd name="T2" fmla="*/ 2147483647 w 1248"/>
              <a:gd name="T3" fmla="*/ 2147483647 h 777"/>
              <a:gd name="T4" fmla="*/ 2147483647 w 1248"/>
              <a:gd name="T5" fmla="*/ 2147483647 h 777"/>
              <a:gd name="T6" fmla="*/ 2147483647 w 1248"/>
              <a:gd name="T7" fmla="*/ 2147483647 h 777"/>
              <a:gd name="T8" fmla="*/ 2147483647 w 1248"/>
              <a:gd name="T9" fmla="*/ 2147483647 h 7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8"/>
              <a:gd name="T16" fmla="*/ 0 h 777"/>
              <a:gd name="T17" fmla="*/ 1248 w 1248"/>
              <a:gd name="T18" fmla="*/ 777 h 7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8" h="777">
                <a:moveTo>
                  <a:pt x="0" y="777"/>
                </a:moveTo>
                <a:cubicBezTo>
                  <a:pt x="51" y="727"/>
                  <a:pt x="207" y="602"/>
                  <a:pt x="308" y="474"/>
                </a:cubicBezTo>
                <a:cubicBezTo>
                  <a:pt x="409" y="346"/>
                  <a:pt x="500" y="0"/>
                  <a:pt x="608" y="8"/>
                </a:cubicBezTo>
                <a:cubicBezTo>
                  <a:pt x="716" y="16"/>
                  <a:pt x="847" y="393"/>
                  <a:pt x="954" y="521"/>
                </a:cubicBezTo>
                <a:cubicBezTo>
                  <a:pt x="1061" y="649"/>
                  <a:pt x="1199" y="734"/>
                  <a:pt x="1248" y="777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76" name="Text Box 20"/>
          <p:cNvSpPr txBox="1">
            <a:spLocks noChangeArrowheads="1"/>
          </p:cNvSpPr>
          <p:nvPr/>
        </p:nvSpPr>
        <p:spPr bwMode="auto">
          <a:xfrm>
            <a:off x="685800" y="4191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en-US" altLang="bg-BG" sz="2400" b="1" dirty="0">
                <a:solidFill>
                  <a:schemeClr val="tx2"/>
                </a:solidFill>
                <a:latin typeface="+mj-lt"/>
                <a:cs typeface="+mn-cs"/>
              </a:rPr>
              <a:t>Symmetric</a:t>
            </a:r>
          </a:p>
        </p:txBody>
      </p:sp>
      <p:sp>
        <p:nvSpPr>
          <p:cNvPr id="96277" name="Text Box 21"/>
          <p:cNvSpPr txBox="1">
            <a:spLocks noChangeArrowheads="1"/>
          </p:cNvSpPr>
          <p:nvPr/>
        </p:nvSpPr>
        <p:spPr bwMode="auto">
          <a:xfrm>
            <a:off x="5568950" y="411638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  <a:buFontTx/>
              <a:buNone/>
              <a:defRPr/>
            </a:pPr>
            <a:r>
              <a:rPr lang="en-US" altLang="bg-BG" sz="2400" b="1" dirty="0">
                <a:solidFill>
                  <a:schemeClr val="tx2"/>
                </a:solidFill>
                <a:latin typeface="+mj-lt"/>
                <a:cs typeface="+mn-cs"/>
              </a:rPr>
              <a:t>Skewed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b="1" dirty="0" err="1" smtClean="0"/>
              <a:t>Spread</a:t>
            </a:r>
            <a:endParaRPr lang="en-US" altLang="bg-BG" b="1" dirty="0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bg-BG" altLang="bg-BG" sz="2400" dirty="0" err="1" smtClean="0"/>
              <a:t>Variation</a:t>
            </a:r>
            <a:r>
              <a:rPr lang="en-US" altLang="bg-BG" sz="2400" dirty="0" smtClean="0"/>
              <a:t> of the recorded values on a variable.</a:t>
            </a:r>
          </a:p>
          <a:p>
            <a:pPr eaLnBrk="1" hangingPunct="1">
              <a:lnSpc>
                <a:spcPct val="90000"/>
              </a:lnSpc>
              <a:defRPr/>
            </a:pPr>
            <a:endParaRPr lang="bg-BG" altLang="bg-BG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bg-BG" sz="2400" dirty="0" smtClean="0"/>
              <a:t>The larger the spread, the further the individual cases are from the mean.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bg-BG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bg-BG" sz="2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bg-BG" altLang="bg-BG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bg-BG" sz="2400" dirty="0" smtClean="0"/>
              <a:t>The smaller the spread, the closer the individual scores are to the mean.</a:t>
            </a:r>
          </a:p>
        </p:txBody>
      </p:sp>
      <p:sp>
        <p:nvSpPr>
          <p:cNvPr id="96259" name="Freeform 4"/>
          <p:cNvSpPr>
            <a:spLocks/>
          </p:cNvSpPr>
          <p:nvPr/>
        </p:nvSpPr>
        <p:spPr bwMode="auto">
          <a:xfrm>
            <a:off x="1628775" y="3200400"/>
            <a:ext cx="4086225" cy="792163"/>
          </a:xfrm>
          <a:custGeom>
            <a:avLst/>
            <a:gdLst>
              <a:gd name="T0" fmla="*/ 2147483647 w 2574"/>
              <a:gd name="T1" fmla="*/ 2147483647 h 499"/>
              <a:gd name="T2" fmla="*/ 2147483647 w 2574"/>
              <a:gd name="T3" fmla="*/ 2147483647 h 499"/>
              <a:gd name="T4" fmla="*/ 2147483647 w 2574"/>
              <a:gd name="T5" fmla="*/ 2147483647 h 499"/>
              <a:gd name="T6" fmla="*/ 2147483647 w 2574"/>
              <a:gd name="T7" fmla="*/ 2147483647 h 499"/>
              <a:gd name="T8" fmla="*/ 2147483647 w 2574"/>
              <a:gd name="T9" fmla="*/ 2147483647 h 499"/>
              <a:gd name="T10" fmla="*/ 2147483647 w 2574"/>
              <a:gd name="T11" fmla="*/ 2147483647 h 4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74"/>
              <a:gd name="T19" fmla="*/ 0 h 499"/>
              <a:gd name="T20" fmla="*/ 2574 w 2574"/>
              <a:gd name="T21" fmla="*/ 499 h 49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74" h="499">
                <a:moveTo>
                  <a:pt x="50" y="474"/>
                </a:moveTo>
                <a:cubicBezTo>
                  <a:pt x="53" y="476"/>
                  <a:pt x="0" y="499"/>
                  <a:pt x="60" y="484"/>
                </a:cubicBezTo>
                <a:cubicBezTo>
                  <a:pt x="120" y="469"/>
                  <a:pt x="217" y="461"/>
                  <a:pt x="412" y="381"/>
                </a:cubicBezTo>
                <a:cubicBezTo>
                  <a:pt x="607" y="301"/>
                  <a:pt x="950" y="0"/>
                  <a:pt x="1230" y="1"/>
                </a:cubicBezTo>
                <a:cubicBezTo>
                  <a:pt x="1510" y="2"/>
                  <a:pt x="1870" y="305"/>
                  <a:pt x="2094" y="385"/>
                </a:cubicBezTo>
                <a:cubicBezTo>
                  <a:pt x="2318" y="465"/>
                  <a:pt x="2494" y="465"/>
                  <a:pt x="2574" y="48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60" name="Freeform 5"/>
          <p:cNvSpPr>
            <a:spLocks/>
          </p:cNvSpPr>
          <p:nvPr/>
        </p:nvSpPr>
        <p:spPr bwMode="auto">
          <a:xfrm>
            <a:off x="3005138" y="4949825"/>
            <a:ext cx="1428750" cy="846138"/>
          </a:xfrm>
          <a:custGeom>
            <a:avLst/>
            <a:gdLst>
              <a:gd name="T0" fmla="*/ 0 w 900"/>
              <a:gd name="T1" fmla="*/ 2147483647 h 533"/>
              <a:gd name="T2" fmla="*/ 2147483647 w 900"/>
              <a:gd name="T3" fmla="*/ 2147483647 h 533"/>
              <a:gd name="T4" fmla="*/ 2147483647 w 900"/>
              <a:gd name="T5" fmla="*/ 2147483647 h 533"/>
              <a:gd name="T6" fmla="*/ 2147483647 w 900"/>
              <a:gd name="T7" fmla="*/ 2147483647 h 533"/>
              <a:gd name="T8" fmla="*/ 2147483647 w 900"/>
              <a:gd name="T9" fmla="*/ 2147483647 h 5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0"/>
              <a:gd name="T16" fmla="*/ 0 h 533"/>
              <a:gd name="T17" fmla="*/ 900 w 900"/>
              <a:gd name="T18" fmla="*/ 533 h 5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0" h="533">
                <a:moveTo>
                  <a:pt x="0" y="533"/>
                </a:moveTo>
                <a:cubicBezTo>
                  <a:pt x="26" y="514"/>
                  <a:pt x="91" y="507"/>
                  <a:pt x="165" y="419"/>
                </a:cubicBezTo>
                <a:cubicBezTo>
                  <a:pt x="239" y="331"/>
                  <a:pt x="356" y="0"/>
                  <a:pt x="447" y="2"/>
                </a:cubicBezTo>
                <a:cubicBezTo>
                  <a:pt x="538" y="4"/>
                  <a:pt x="639" y="343"/>
                  <a:pt x="714" y="430"/>
                </a:cubicBezTo>
                <a:cubicBezTo>
                  <a:pt x="789" y="517"/>
                  <a:pt x="861" y="504"/>
                  <a:pt x="900" y="52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61" name="Line 6"/>
          <p:cNvSpPr>
            <a:spLocks noChangeShapeType="1"/>
          </p:cNvSpPr>
          <p:nvPr/>
        </p:nvSpPr>
        <p:spPr bwMode="auto">
          <a:xfrm>
            <a:off x="1524000" y="4040188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62" name="Line 7"/>
          <p:cNvSpPr>
            <a:spLocks noChangeShapeType="1"/>
          </p:cNvSpPr>
          <p:nvPr/>
        </p:nvSpPr>
        <p:spPr bwMode="auto">
          <a:xfrm>
            <a:off x="1524000" y="5791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63" name="Line 8"/>
          <p:cNvSpPr>
            <a:spLocks noChangeShapeType="1"/>
          </p:cNvSpPr>
          <p:nvPr/>
        </p:nvSpPr>
        <p:spPr bwMode="auto">
          <a:xfrm flipV="1">
            <a:off x="3657600" y="40401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264" name="Line 9"/>
          <p:cNvSpPr>
            <a:spLocks noChangeShapeType="1"/>
          </p:cNvSpPr>
          <p:nvPr/>
        </p:nvSpPr>
        <p:spPr bwMode="auto">
          <a:xfrm flipV="1">
            <a:off x="3733800" y="579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265" name="Text Box 10"/>
          <p:cNvSpPr txBox="1">
            <a:spLocks noChangeArrowheads="1"/>
          </p:cNvSpPr>
          <p:nvPr/>
        </p:nvSpPr>
        <p:spPr bwMode="auto">
          <a:xfrm>
            <a:off x="3733800" y="40401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bg-BG"/>
              <a:t>Mean</a:t>
            </a:r>
          </a:p>
        </p:txBody>
      </p:sp>
      <p:sp>
        <p:nvSpPr>
          <p:cNvPr id="96266" name="Text Box 11"/>
          <p:cNvSpPr txBox="1">
            <a:spLocks noChangeArrowheads="1"/>
          </p:cNvSpPr>
          <p:nvPr/>
        </p:nvSpPr>
        <p:spPr bwMode="auto">
          <a:xfrm>
            <a:off x="3810000" y="594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bg-BG"/>
              <a:t>Mean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dirty="0" smtClean="0"/>
              <a:t>Range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1557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bg-BG" sz="2400" smtClean="0"/>
              <a:t>The spread, or the distance, between the lowest and highest values of a variable.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bg-BG" sz="2400" smtClean="0"/>
              <a:t>To get the range for a variable, you subtract its lowest value from its highest value.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bg-BG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bg-BG" sz="21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bg-BG" sz="21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bg-BG" sz="2100" smtClean="0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457200" y="2895600"/>
            <a:ext cx="4038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bg-BG" altLang="bg-BG" sz="2000"/>
              <a:t>E</a:t>
            </a:r>
            <a:r>
              <a:rPr lang="en-US" altLang="bg-BG" sz="2000"/>
              <a:t>xperimental group (10 patients)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Individual survival in months: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23	</a:t>
            </a:r>
            <a:r>
              <a:rPr lang="bg-BG" altLang="bg-BG" sz="2000"/>
              <a:t>	</a:t>
            </a:r>
            <a:r>
              <a:rPr lang="en-US" altLang="bg-BG" sz="2000"/>
              <a:t>27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17</a:t>
            </a:r>
            <a:r>
              <a:rPr lang="bg-BG" altLang="bg-BG" sz="2000"/>
              <a:t>	</a:t>
            </a:r>
            <a:r>
              <a:rPr lang="en-US" altLang="bg-BG" sz="2000"/>
              <a:t>	34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>
                <a:solidFill>
                  <a:srgbClr val="FF0000"/>
                </a:solidFill>
              </a:rPr>
              <a:t>41</a:t>
            </a:r>
            <a:r>
              <a:rPr lang="en-US" altLang="bg-BG" sz="2000"/>
              <a:t>	</a:t>
            </a:r>
            <a:r>
              <a:rPr lang="bg-BG" altLang="bg-BG" sz="2000"/>
              <a:t>	</a:t>
            </a:r>
            <a:r>
              <a:rPr lang="en-US" altLang="bg-BG" sz="2000"/>
              <a:t>28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22	</a:t>
            </a:r>
            <a:r>
              <a:rPr lang="bg-BG" altLang="bg-BG" sz="2000"/>
              <a:t>	</a:t>
            </a:r>
            <a:r>
              <a:rPr lang="en-US" altLang="bg-BG" sz="2000"/>
              <a:t>33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29</a:t>
            </a:r>
            <a:r>
              <a:rPr lang="en-US" altLang="bg-BG" sz="2000">
                <a:solidFill>
                  <a:srgbClr val="FF0000"/>
                </a:solidFill>
              </a:rPr>
              <a:t> 	14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bg-BG" sz="2000">
              <a:solidFill>
                <a:srgbClr val="FF0000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>
                <a:solidFill>
                  <a:srgbClr val="FF0000"/>
                </a:solidFill>
              </a:rPr>
              <a:t>Range = 41 – </a:t>
            </a:r>
            <a:r>
              <a:rPr lang="bg-BG" altLang="bg-BG" sz="2000">
                <a:solidFill>
                  <a:srgbClr val="FF0000"/>
                </a:solidFill>
              </a:rPr>
              <a:t>1</a:t>
            </a:r>
            <a:r>
              <a:rPr lang="en-US" altLang="bg-BG" sz="2000">
                <a:solidFill>
                  <a:srgbClr val="FF0000"/>
                </a:solidFill>
              </a:rPr>
              <a:t>4 = 27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bg-BG" sz="2000">
              <a:solidFill>
                <a:srgbClr val="FF0000"/>
              </a:solidFill>
            </a:endParaRPr>
          </a:p>
        </p:txBody>
      </p:sp>
      <p:sp>
        <p:nvSpPr>
          <p:cNvPr id="98308" name="Rectangle 3"/>
          <p:cNvSpPr>
            <a:spLocks noChangeArrowheads="1"/>
          </p:cNvSpPr>
          <p:nvPr/>
        </p:nvSpPr>
        <p:spPr bwMode="auto">
          <a:xfrm>
            <a:off x="4648200" y="2895600"/>
            <a:ext cx="4038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Co</a:t>
            </a:r>
            <a:r>
              <a:rPr lang="bg-BG" altLang="bg-BG" sz="2000"/>
              <a:t>n</a:t>
            </a:r>
            <a:r>
              <a:rPr lang="en-US" altLang="bg-BG" sz="2000"/>
              <a:t>trol group (10 patients)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Individual survival in months: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24		31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>
                <a:solidFill>
                  <a:srgbClr val="FF0000"/>
                </a:solidFill>
              </a:rPr>
              <a:t>39</a:t>
            </a:r>
            <a:r>
              <a:rPr lang="en-US" altLang="bg-BG" sz="2000"/>
              <a:t>		35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34		24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>
                <a:solidFill>
                  <a:srgbClr val="FF0000"/>
                </a:solidFill>
              </a:rPr>
              <a:t>14</a:t>
            </a:r>
            <a:r>
              <a:rPr lang="en-US" altLang="bg-BG" sz="2000"/>
              <a:t>		21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/>
              <a:t>25		22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bg-BG" sz="2000"/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000">
                <a:solidFill>
                  <a:srgbClr val="FF0000"/>
                </a:solidFill>
              </a:rPr>
              <a:t>Range = 39 – </a:t>
            </a:r>
            <a:r>
              <a:rPr lang="bg-BG" altLang="bg-BG" sz="2000">
                <a:solidFill>
                  <a:srgbClr val="FF0000"/>
                </a:solidFill>
              </a:rPr>
              <a:t>1</a:t>
            </a:r>
            <a:r>
              <a:rPr lang="en-US" altLang="bg-BG" sz="2000">
                <a:solidFill>
                  <a:srgbClr val="FF0000"/>
                </a:solidFill>
              </a:rPr>
              <a:t>4 = 2</a:t>
            </a:r>
            <a:r>
              <a:rPr lang="bg-BG" altLang="bg-BG" sz="2000">
                <a:solidFill>
                  <a:srgbClr val="FF0000"/>
                </a:solidFill>
              </a:rPr>
              <a:t>5</a:t>
            </a:r>
            <a:endParaRPr lang="en-US" altLang="bg-BG" sz="2000">
              <a:solidFill>
                <a:srgbClr val="FF0000"/>
              </a:solidFill>
            </a:endParaRP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bg-BG" sz="2000"/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bg-BG" sz="2000"/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bg-BG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bg-BG" sz="2400" smtClean="0"/>
              <a:t>Standard deviation takes into account all individual deviations. </a:t>
            </a:r>
          </a:p>
          <a:p>
            <a:pPr lvl="1" eaLnBrk="1" hangingPunct="1"/>
            <a:r>
              <a:rPr lang="en-US" altLang="bg-BG" sz="2000" smtClean="0"/>
              <a:t>A deviation is the distance away from the mean of a case’s score.</a:t>
            </a:r>
          </a:p>
          <a:p>
            <a:pPr eaLnBrk="1" hangingPunct="1"/>
            <a:endParaRPr lang="en-US" altLang="bg-BG" sz="2800" smtClean="0"/>
          </a:p>
          <a:p>
            <a:pPr eaLnBrk="1" hangingPunct="1"/>
            <a:endParaRPr lang="en-US" altLang="bg-BG" sz="2800" smtClean="0"/>
          </a:p>
          <a:p>
            <a:pPr eaLnBrk="1" hangingPunct="1"/>
            <a:endParaRPr lang="en-US" altLang="bg-BG" sz="2800" smtClean="0"/>
          </a:p>
          <a:p>
            <a:pPr eaLnBrk="1" hangingPunct="1"/>
            <a:r>
              <a:rPr lang="en-US" altLang="bg-BG" sz="2000" smtClean="0"/>
              <a:t>Experimental group’s SD = 8.13 months</a:t>
            </a:r>
          </a:p>
          <a:p>
            <a:pPr eaLnBrk="1" hangingPunct="1"/>
            <a:r>
              <a:rPr lang="en-US" altLang="bg-BG" sz="2000" smtClean="0"/>
              <a:t>Control group’s SD = 7.64 months</a:t>
            </a:r>
          </a:p>
          <a:p>
            <a:pPr eaLnBrk="1" hangingPunct="1"/>
            <a:endParaRPr lang="en-US" altLang="bg-BG" sz="2800" smtClean="0"/>
          </a:p>
        </p:txBody>
      </p:sp>
      <p:graphicFrame>
        <p:nvGraphicFramePr>
          <p:cNvPr id="109666" name="Object 98"/>
          <p:cNvGraphicFramePr>
            <a:graphicFrameLocks noChangeAspect="1"/>
          </p:cNvGraphicFramePr>
          <p:nvPr/>
        </p:nvGraphicFramePr>
        <p:xfrm>
          <a:off x="2522538" y="3062288"/>
          <a:ext cx="409733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75" name="Equation" r:id="rId4" imgW="1333500" imgH="520700" progId="Equation.3">
                  <p:embed/>
                </p:oleObj>
              </mc:Choice>
              <mc:Fallback>
                <p:oleObj name="Equation" r:id="rId4" imgW="1333500" imgH="520700" progId="Equation.3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3062288"/>
                        <a:ext cx="4097337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6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Standard </a:t>
            </a:r>
            <a:r>
              <a:rPr lang="bg-BG" altLang="bg-BG" b="1" smtClean="0"/>
              <a:t>d</a:t>
            </a:r>
            <a:r>
              <a:rPr lang="en-US" altLang="bg-BG" b="1" smtClean="0"/>
              <a:t>eviation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Outline</a:t>
            </a:r>
            <a:endParaRPr lang="bg-BG" b="1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Descriptive statistics</a:t>
            </a:r>
          </a:p>
          <a:p>
            <a:r>
              <a:rPr lang="en-US" sz="2400" smtClean="0"/>
              <a:t>Measures of central tendency</a:t>
            </a:r>
          </a:p>
          <a:p>
            <a:r>
              <a:rPr lang="en-US" sz="2400" smtClean="0"/>
              <a:t>Measures of spread</a:t>
            </a:r>
          </a:p>
          <a:p>
            <a:r>
              <a:rPr lang="en-US" sz="2400" smtClean="0"/>
              <a:t>Outliers</a:t>
            </a:r>
          </a:p>
          <a:p>
            <a:r>
              <a:rPr lang="en-US" sz="2400" smtClean="0"/>
              <a:t>Normal distribution</a:t>
            </a:r>
          </a:p>
          <a:p>
            <a:r>
              <a:rPr lang="en-US" sz="2400" smtClean="0"/>
              <a:t>Other distributions</a:t>
            </a:r>
          </a:p>
          <a:p>
            <a:r>
              <a:rPr lang="en-US" sz="2400" smtClean="0"/>
              <a:t>Central limit theorem</a:t>
            </a:r>
          </a:p>
          <a:p>
            <a:r>
              <a:rPr lang="en-US" sz="2400" smtClean="0"/>
              <a:t>Inferential statistics</a:t>
            </a:r>
          </a:p>
          <a:p>
            <a:r>
              <a:rPr lang="en-US" sz="2400" smtClean="0"/>
              <a:t>Confidence 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eaLnBrk="1" hangingPunct="1"/>
            <a:r>
              <a:rPr lang="en-US" altLang="bg-BG" sz="2400" smtClean="0"/>
              <a:t>The larger standard deviation, the greater amounts of variation around the mean.</a:t>
            </a:r>
          </a:p>
          <a:p>
            <a:pPr eaLnBrk="1" hangingPunct="1"/>
            <a:r>
              <a:rPr lang="en-US" altLang="bg-BG" sz="2400" smtClean="0"/>
              <a:t>Standard deviation is equal to 0, only when all values are the same.</a:t>
            </a:r>
          </a:p>
          <a:p>
            <a:pPr eaLnBrk="1" hangingPunct="1"/>
            <a:r>
              <a:rPr lang="en-US" altLang="bg-BG" sz="2400" smtClean="0"/>
              <a:t>Like the mean, the standard deviation will be inflated by an outlier case value.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Standard </a:t>
            </a:r>
            <a:r>
              <a:rPr lang="bg-BG" altLang="bg-BG" b="1" smtClean="0"/>
              <a:t>d</a:t>
            </a:r>
            <a:r>
              <a:rPr lang="en-US" altLang="bg-BG" b="1" smtClean="0"/>
              <a:t>eviation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eaLnBrk="1" hangingPunct="1"/>
            <a:r>
              <a:rPr lang="en-US" altLang="bg-BG" sz="2400" dirty="0" smtClean="0"/>
              <a:t>The interquartile range (IQR) is a measure of variability, based on dividing a data set into quartiles.</a:t>
            </a:r>
          </a:p>
          <a:p>
            <a:pPr eaLnBrk="1" hangingPunct="1"/>
            <a:r>
              <a:rPr lang="en-US" altLang="bg-BG" sz="2400" dirty="0" smtClean="0"/>
              <a:t>Quartiles divide a rank-ordered data set into </a:t>
            </a:r>
            <a:r>
              <a:rPr lang="en-US" altLang="bg-BG" sz="2400" dirty="0"/>
              <a:t>4</a:t>
            </a:r>
            <a:r>
              <a:rPr lang="en-US" altLang="bg-BG" sz="2400" dirty="0" smtClean="0"/>
              <a:t> equal parts. The values that divide each part are called first, second, and third quartiles; they are denoted by Q1, Q2, and Q3, respectively.</a:t>
            </a:r>
          </a:p>
          <a:p>
            <a:pPr eaLnBrk="1" hangingPunct="1"/>
            <a:r>
              <a:rPr lang="en-US" altLang="bg-BG" sz="2400" dirty="0" smtClean="0"/>
              <a:t>IQR is equal to Q3 minus Q1.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dirty="0" smtClean="0"/>
              <a:t>Interquartile range</a:t>
            </a:r>
          </a:p>
        </p:txBody>
      </p:sp>
      <p:pic>
        <p:nvPicPr>
          <p:cNvPr id="113667" name="Picture 2" descr="Image result for interquartile ran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575294"/>
            <a:ext cx="6781800" cy="226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Boxplot </a:t>
            </a:r>
            <a:endParaRPr lang="bg-BG" b="1" smtClean="0"/>
          </a:p>
        </p:txBody>
      </p:sp>
      <p:pic>
        <p:nvPicPr>
          <p:cNvPr id="116738" name="Picture 2" descr="Image result for boxpl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9700" y="1417638"/>
            <a:ext cx="632460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Central tendency and spread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bg-BG" sz="2400" dirty="0" smtClean="0"/>
              <a:t>Central tendency: Mean, mode and median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dirty="0" smtClean="0"/>
              <a:t>Spread: Range, interquartile range, standard deviation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dirty="0" smtClean="0"/>
              <a:t>Mistakes: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bg-BG" sz="2400" dirty="0" smtClean="0"/>
              <a:t>Focusing on only the mean and ignoring the variability;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bg-BG" sz="2400" dirty="0" smtClean="0"/>
              <a:t>Standard deviation and standard error of the mean;</a:t>
            </a:r>
            <a:endParaRPr lang="bg-BG" altLang="bg-BG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bg-BG" sz="2400" dirty="0" smtClean="0"/>
              <a:t>Variation and variance.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dirty="0" smtClean="0"/>
              <a:t>What is best to use in different scenarios?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bg-BG" sz="2400" dirty="0" smtClean="0"/>
              <a:t>Symmetrical data: mean and standard deviation;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bg-BG" sz="2400" dirty="0" smtClean="0"/>
              <a:t>Skewed data: median and interquartile range.</a:t>
            </a:r>
          </a:p>
          <a:p>
            <a:pPr eaLnBrk="1" hangingPunct="1">
              <a:lnSpc>
                <a:spcPct val="90000"/>
              </a:lnSpc>
            </a:pPr>
            <a:endParaRPr lang="en-US" altLang="bg-BG" sz="2400" dirty="0" smtClean="0"/>
          </a:p>
          <a:p>
            <a:pPr eaLnBrk="1" hangingPunct="1">
              <a:lnSpc>
                <a:spcPct val="90000"/>
              </a:lnSpc>
            </a:pPr>
            <a:endParaRPr lang="en-US" altLang="bg-BG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b="1" smtClean="0"/>
              <a:t>Important </a:t>
            </a:r>
            <a:r>
              <a:rPr lang="bg-BG" altLang="bg-BG" b="1" smtClean="0"/>
              <a:t>r</a:t>
            </a:r>
            <a:r>
              <a:rPr lang="en-US" altLang="bg-BG" b="1" smtClean="0"/>
              <a:t>ules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When a constant is added to every observation, the new sample mean is equal to original mean plus the constant.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When a constant is added to every observation, the standard deviation is unaffected.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When every observation is multiplied by the same constant, the new sample mean is equal to original mean multiplied by the constant.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When every observation is multiplied by the same constant, the new sample standard deviation is equal to original standard deviation multiplied by the magnitude of the constant.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bg-BG" sz="2400" smtClean="0"/>
          </a:p>
          <a:p>
            <a:endParaRPr lang="en-US" altLang="bg-BG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Outliers</a:t>
            </a:r>
            <a:endParaRPr lang="bg-BG" b="1" smtClean="0"/>
          </a:p>
        </p:txBody>
      </p:sp>
      <p:sp>
        <p:nvSpPr>
          <p:cNvPr id="1187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Values that lie very far away from the other values in the data set.</a:t>
            </a:r>
            <a:endParaRPr lang="bg-BG" sz="2800" smtClean="0"/>
          </a:p>
        </p:txBody>
      </p:sp>
      <p:grpSp>
        <p:nvGrpSpPr>
          <p:cNvPr id="118787" name="Group 30"/>
          <p:cNvGrpSpPr>
            <a:grpSpLocks/>
          </p:cNvGrpSpPr>
          <p:nvPr/>
        </p:nvGrpSpPr>
        <p:grpSpPr bwMode="auto">
          <a:xfrm>
            <a:off x="457200" y="2590800"/>
            <a:ext cx="8001000" cy="3535363"/>
            <a:chOff x="457200" y="2590800"/>
            <a:chExt cx="8001000" cy="3535363"/>
          </a:xfrm>
        </p:grpSpPr>
        <p:sp>
          <p:nvSpPr>
            <p:cNvPr id="4" name="Smiley Face 3"/>
            <p:cNvSpPr/>
            <p:nvPr/>
          </p:nvSpPr>
          <p:spPr>
            <a:xfrm>
              <a:off x="3276600" y="4156075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57200" y="6110288"/>
              <a:ext cx="8001000" cy="1587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457200" y="2590800"/>
              <a:ext cx="0" cy="351948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Smiley Face 11"/>
            <p:cNvSpPr/>
            <p:nvPr/>
          </p:nvSpPr>
          <p:spPr>
            <a:xfrm>
              <a:off x="2743200" y="4459288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3" name="Smiley Face 12"/>
            <p:cNvSpPr/>
            <p:nvPr/>
          </p:nvSpPr>
          <p:spPr>
            <a:xfrm>
              <a:off x="3429000" y="4597400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4" name="Smiley Face 13"/>
            <p:cNvSpPr/>
            <p:nvPr/>
          </p:nvSpPr>
          <p:spPr>
            <a:xfrm>
              <a:off x="3962400" y="4724400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5" name="Smiley Face 14"/>
            <p:cNvSpPr/>
            <p:nvPr/>
          </p:nvSpPr>
          <p:spPr>
            <a:xfrm>
              <a:off x="3429000" y="5026025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6" name="Smiley Face 15"/>
            <p:cNvSpPr/>
            <p:nvPr/>
          </p:nvSpPr>
          <p:spPr>
            <a:xfrm>
              <a:off x="4114800" y="5165725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7" name="Smiley Face 16"/>
            <p:cNvSpPr/>
            <p:nvPr/>
          </p:nvSpPr>
          <p:spPr>
            <a:xfrm>
              <a:off x="4343400" y="4054475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8" name="Smiley Face 17"/>
            <p:cNvSpPr/>
            <p:nvPr/>
          </p:nvSpPr>
          <p:spPr>
            <a:xfrm>
              <a:off x="3810000" y="4356100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9" name="Smiley Face 18"/>
            <p:cNvSpPr/>
            <p:nvPr/>
          </p:nvSpPr>
          <p:spPr>
            <a:xfrm>
              <a:off x="4495800" y="4495800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0" name="Smiley Face 19"/>
            <p:cNvSpPr/>
            <p:nvPr/>
          </p:nvSpPr>
          <p:spPr>
            <a:xfrm>
              <a:off x="4648200" y="3352800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1" name="Smiley Face 20"/>
            <p:cNvSpPr/>
            <p:nvPr/>
          </p:nvSpPr>
          <p:spPr>
            <a:xfrm>
              <a:off x="4114800" y="3654425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2" name="Smiley Face 21"/>
            <p:cNvSpPr/>
            <p:nvPr/>
          </p:nvSpPr>
          <p:spPr>
            <a:xfrm>
              <a:off x="4800600" y="3794125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3" name="Smiley Face 22"/>
            <p:cNvSpPr/>
            <p:nvPr/>
          </p:nvSpPr>
          <p:spPr>
            <a:xfrm>
              <a:off x="3429000" y="3368675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4" name="Smiley Face 23"/>
            <p:cNvSpPr/>
            <p:nvPr/>
          </p:nvSpPr>
          <p:spPr>
            <a:xfrm>
              <a:off x="2895600" y="3670300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5" name="Smiley Face 24"/>
            <p:cNvSpPr/>
            <p:nvPr/>
          </p:nvSpPr>
          <p:spPr>
            <a:xfrm>
              <a:off x="3581400" y="3810000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6" name="Smiley Face 25"/>
            <p:cNvSpPr/>
            <p:nvPr/>
          </p:nvSpPr>
          <p:spPr>
            <a:xfrm>
              <a:off x="3810000" y="2667000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7" name="Smiley Face 26"/>
            <p:cNvSpPr/>
            <p:nvPr/>
          </p:nvSpPr>
          <p:spPr>
            <a:xfrm>
              <a:off x="3276600" y="2968625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8" name="Smiley Face 27"/>
            <p:cNvSpPr/>
            <p:nvPr/>
          </p:nvSpPr>
          <p:spPr>
            <a:xfrm>
              <a:off x="3962400" y="3108325"/>
              <a:ext cx="533400" cy="53340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9" name="Smiley Face 28"/>
            <p:cNvSpPr/>
            <p:nvPr/>
          </p:nvSpPr>
          <p:spPr>
            <a:xfrm>
              <a:off x="7353300" y="5116513"/>
              <a:ext cx="533400" cy="533400"/>
            </a:xfrm>
            <a:prstGeom prst="smileyFace">
              <a:avLst>
                <a:gd name="adj" fmla="val -4653"/>
              </a:avLst>
            </a:prstGeom>
            <a:solidFill>
              <a:srgbClr val="F2BB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bg-BG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Outliers</a:t>
            </a:r>
            <a:endParaRPr lang="bg-BG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Outliers can occur for several reasons:</a:t>
            </a:r>
          </a:p>
          <a:p>
            <a:pPr lvl="1">
              <a:defRPr/>
            </a:pPr>
            <a:r>
              <a:rPr lang="en-US" sz="2200" dirty="0" smtClean="0"/>
              <a:t>Invalid data entry</a:t>
            </a:r>
          </a:p>
          <a:p>
            <a:pPr lvl="1">
              <a:defRPr/>
            </a:pPr>
            <a:r>
              <a:rPr lang="en-US" sz="2200" dirty="0" smtClean="0"/>
              <a:t>Biological diversity</a:t>
            </a:r>
          </a:p>
          <a:p>
            <a:pPr lvl="1">
              <a:defRPr/>
            </a:pPr>
            <a:r>
              <a:rPr lang="en-US" sz="2200" dirty="0" smtClean="0"/>
              <a:t>Random chance</a:t>
            </a:r>
          </a:p>
          <a:p>
            <a:pPr lvl="1">
              <a:defRPr/>
            </a:pPr>
            <a:r>
              <a:rPr lang="en-US" sz="2200" dirty="0" smtClean="0"/>
              <a:t>Experimental error</a:t>
            </a:r>
          </a:p>
          <a:p>
            <a:pPr lvl="1">
              <a:defRPr/>
            </a:pPr>
            <a:r>
              <a:rPr lang="en-US" sz="2200" dirty="0" smtClean="0"/>
              <a:t>Skewed distribution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/>
              <a:t>Mistakes:</a:t>
            </a:r>
          </a:p>
          <a:p>
            <a:pPr lvl="1">
              <a:defRPr/>
            </a:pPr>
            <a:r>
              <a:rPr lang="en-US" sz="2200" dirty="0"/>
              <a:t>Not realizing that outliers are common in data sampled from skewed </a:t>
            </a:r>
            <a:r>
              <a:rPr lang="en-US" sz="2200" dirty="0" smtClean="0"/>
              <a:t>distribution</a:t>
            </a:r>
          </a:p>
          <a:p>
            <a:pPr lvl="1">
              <a:defRPr/>
            </a:pPr>
            <a:r>
              <a:rPr lang="en-US" sz="2200" dirty="0" smtClean="0"/>
              <a:t>Eliminating outliers only when you do not get the results you want</a:t>
            </a:r>
          </a:p>
          <a:p>
            <a:pPr lvl="1">
              <a:defRPr/>
            </a:pPr>
            <a:r>
              <a:rPr lang="en-US" sz="2200" dirty="0" smtClean="0"/>
              <a:t>Truly removing outliers from your records</a:t>
            </a:r>
            <a:endParaRPr lang="en-US" sz="2200" dirty="0"/>
          </a:p>
          <a:p>
            <a:pPr marL="342900" lvl="1" indent="-342900">
              <a:buFontTx/>
              <a:buChar char="•"/>
              <a:defRPr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Outliers</a:t>
            </a:r>
            <a:endParaRPr lang="bg-BG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Outlier test:</a:t>
            </a:r>
          </a:p>
          <a:p>
            <a:pPr lvl="1">
              <a:defRPr/>
            </a:pPr>
            <a:r>
              <a:rPr lang="en-US" sz="2200" dirty="0" smtClean="0"/>
              <a:t>If values are sampled from a normal distribution, what is the chance one value will be as far from the others as the extreme value observed?</a:t>
            </a:r>
          </a:p>
          <a:p>
            <a:pPr lvl="1">
              <a:defRPr/>
            </a:pPr>
            <a:r>
              <a:rPr lang="en-US" sz="2200" dirty="0"/>
              <a:t>Examples: </a:t>
            </a:r>
            <a:r>
              <a:rPr lang="en-US" sz="2200" dirty="0" err="1" smtClean="0"/>
              <a:t>Chauvenet</a:t>
            </a:r>
            <a:r>
              <a:rPr lang="en-US" sz="2200" dirty="0" smtClean="0"/>
              <a:t> </a:t>
            </a:r>
            <a:r>
              <a:rPr lang="en-US" sz="2200" dirty="0"/>
              <a:t>criterion, Grubbs test, </a:t>
            </a:r>
            <a:r>
              <a:rPr lang="en-US" sz="2200" dirty="0" smtClean="0"/>
              <a:t>Peirce </a:t>
            </a:r>
            <a:r>
              <a:rPr lang="en-US" sz="2200" dirty="0"/>
              <a:t>criterion</a:t>
            </a:r>
            <a:endParaRPr lang="en-US" sz="2200" dirty="0" smtClean="0"/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/>
              <a:t>Nevertheless, deletion </a:t>
            </a:r>
            <a:r>
              <a:rPr lang="en-US" dirty="0"/>
              <a:t>of outlier data is </a:t>
            </a:r>
            <a:r>
              <a:rPr lang="en-US" dirty="0" smtClean="0"/>
              <a:t>generally a </a:t>
            </a:r>
            <a:r>
              <a:rPr lang="en-US" dirty="0"/>
              <a:t>controversial </a:t>
            </a:r>
            <a:r>
              <a:rPr lang="en-US" dirty="0" smtClean="0"/>
              <a:t>practice!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b="1" smtClean="0"/>
              <a:t>Rule of 3-sigma</a:t>
            </a:r>
          </a:p>
        </p:txBody>
      </p:sp>
      <p:sp>
        <p:nvSpPr>
          <p:cNvPr id="147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bg-BG" sz="2400" dirty="0" smtClean="0"/>
              <a:t>When data are normally distributed</a:t>
            </a:r>
            <a:r>
              <a:rPr lang="it-IT" altLang="bg-BG" sz="2400" dirty="0" smtClean="0"/>
              <a:t>:</a:t>
            </a:r>
            <a:endParaRPr lang="en-US" altLang="bg-BG" sz="2400" dirty="0" smtClean="0"/>
          </a:p>
          <a:p>
            <a:pPr lvl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altLang="bg-BG" sz="2400" dirty="0" smtClean="0"/>
              <a:t>approximately 68% of the data lie within one SD of the mean;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altLang="bg-BG" sz="2400" dirty="0" smtClean="0"/>
              <a:t>approximately 95% of the data lie within two SDs of the mean;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altLang="bg-BG" sz="2400" dirty="0" smtClean="0"/>
              <a:t>approximately 99% of the data lie within three SDs of the mean.</a:t>
            </a:r>
          </a:p>
          <a:p>
            <a:endParaRPr lang="en-US" altLang="bg-BG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sz="4000" b="1" smtClean="0"/>
              <a:t>Normal (Gaussian) distribution</a:t>
            </a:r>
          </a:p>
        </p:txBody>
      </p:sp>
      <p:sp>
        <p:nvSpPr>
          <p:cNvPr id="137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bg-BG" sz="2400" b="1" smtClean="0"/>
              <a:t>Central limit theorem: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bg-BG" sz="2000" smtClean="0"/>
              <a:t>Create a population with a known distribution that is not normal;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bg-BG" sz="2000" smtClean="0"/>
              <a:t>Randomly select many samples of equal size from that population;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bg-BG" sz="2000" smtClean="0"/>
              <a:t>Tabulate the means of these samples and graph the frequency distribution.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Central limit theorem states </a:t>
            </a:r>
            <a:r>
              <a:rPr lang="en-US" altLang="bg-BG" sz="2400" b="1" smtClean="0">
                <a:solidFill>
                  <a:srgbClr val="FF0000"/>
                </a:solidFill>
              </a:rPr>
              <a:t>that if your samples are large enough, the distribution of the means will approximate a normal distribution even if the population is not Gaussian.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Mistakes: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bg-BG" sz="2000" smtClean="0"/>
              <a:t>Normal vs common (or disease free);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bg-BG" sz="2000" smtClean="0"/>
              <a:t>Few biological distributions are exactly normal.</a:t>
            </a:r>
          </a:p>
          <a:p>
            <a:pPr eaLnBrk="1" hangingPunct="1">
              <a:lnSpc>
                <a:spcPct val="90000"/>
              </a:lnSpc>
            </a:pPr>
            <a:endParaRPr lang="en-US" altLang="bg-BG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bg-BG" b="1" smtClean="0"/>
              <a:t>Inferential </a:t>
            </a:r>
            <a:r>
              <a:rPr lang="bg-BG" altLang="bg-BG" b="1" smtClean="0"/>
              <a:t>s</a:t>
            </a:r>
            <a:r>
              <a:rPr lang="en-US" altLang="bg-BG" b="1" smtClean="0"/>
              <a:t>tatistics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810000" y="3032125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bg-BG" sz="2000" b="1">
                <a:solidFill>
                  <a:schemeClr val="hlink"/>
                </a:solidFill>
              </a:rPr>
              <a:t>From population to sample</a:t>
            </a:r>
          </a:p>
        </p:txBody>
      </p:sp>
      <p:sp>
        <p:nvSpPr>
          <p:cNvPr id="20483" name="Oval 6"/>
          <p:cNvSpPr>
            <a:spLocks noChangeArrowheads="1"/>
          </p:cNvSpPr>
          <p:nvPr/>
        </p:nvSpPr>
        <p:spPr bwMode="auto">
          <a:xfrm>
            <a:off x="152400" y="1935163"/>
            <a:ext cx="3429000" cy="3429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bg-BG" sz="4400" b="1"/>
              <a:t>Population</a:t>
            </a:r>
          </a:p>
          <a:p>
            <a:endParaRPr lang="en-US" altLang="bg-BG" sz="3000" b="1"/>
          </a:p>
          <a:p>
            <a:r>
              <a:rPr lang="en-US" altLang="bg-BG" sz="3000" b="1"/>
              <a:t>Parameters</a:t>
            </a:r>
            <a:endParaRPr lang="bg-BG" altLang="bg-BG" sz="3000" b="1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3886200" y="3459163"/>
            <a:ext cx="35052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3886200" y="3840163"/>
            <a:ext cx="3505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3733800" y="38862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bg-BG" sz="2000" b="1">
                <a:solidFill>
                  <a:srgbClr val="00CCFF"/>
                </a:solidFill>
              </a:rPr>
              <a:t>From sample to population</a:t>
            </a:r>
          </a:p>
        </p:txBody>
      </p:sp>
      <p:sp>
        <p:nvSpPr>
          <p:cNvPr id="20487" name="AutoShape 11"/>
          <p:cNvSpPr>
            <a:spLocks noChangeArrowheads="1"/>
          </p:cNvSpPr>
          <p:nvPr/>
        </p:nvSpPr>
        <p:spPr bwMode="auto">
          <a:xfrm>
            <a:off x="4191000" y="1905000"/>
            <a:ext cx="2514600" cy="685800"/>
          </a:xfrm>
          <a:prstGeom prst="wedgeRectCallout">
            <a:avLst>
              <a:gd name="adj1" fmla="val -7384"/>
              <a:gd name="adj2" fmla="val 1210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bg-BG" b="1"/>
              <a:t>Sampling</a:t>
            </a:r>
            <a:endParaRPr lang="bg-BG" altLang="bg-BG" b="1"/>
          </a:p>
        </p:txBody>
      </p:sp>
      <p:sp>
        <p:nvSpPr>
          <p:cNvPr id="20488" name="AutoShape 12"/>
          <p:cNvSpPr>
            <a:spLocks noChangeArrowheads="1"/>
          </p:cNvSpPr>
          <p:nvPr/>
        </p:nvSpPr>
        <p:spPr bwMode="auto">
          <a:xfrm>
            <a:off x="4191000" y="4953000"/>
            <a:ext cx="2514600" cy="685800"/>
          </a:xfrm>
          <a:prstGeom prst="wedgeRectCallout">
            <a:avLst>
              <a:gd name="adj1" fmla="val -4356"/>
              <a:gd name="adj2" fmla="val -1418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bg-BG" b="1"/>
              <a:t>Inferential statistics</a:t>
            </a:r>
            <a:endParaRPr lang="bg-BG" altLang="bg-BG" b="1"/>
          </a:p>
        </p:txBody>
      </p:sp>
      <p:sp>
        <p:nvSpPr>
          <p:cNvPr id="20489" name="Oval 13"/>
          <p:cNvSpPr>
            <a:spLocks noChangeArrowheads="1"/>
          </p:cNvSpPr>
          <p:nvPr/>
        </p:nvSpPr>
        <p:spPr bwMode="auto">
          <a:xfrm>
            <a:off x="7543800" y="3048000"/>
            <a:ext cx="1447800" cy="1241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bg-BG" sz="2000" b="1"/>
              <a:t>Sample</a:t>
            </a:r>
          </a:p>
          <a:p>
            <a:endParaRPr lang="en-US" altLang="bg-BG" sz="1000" b="1"/>
          </a:p>
          <a:p>
            <a:r>
              <a:rPr lang="en-US" altLang="bg-BG" sz="1600" b="1"/>
              <a:t>Statistics</a:t>
            </a:r>
            <a:endParaRPr lang="bg-BG" altLang="bg-BG" sz="16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utoUpdateAnimBg="0"/>
      <p:bldP spid="41992" grpId="0" animBg="1"/>
      <p:bldP spid="41993" grpId="0" animBg="1"/>
      <p:bldP spid="4199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Other distributions?</a:t>
            </a:r>
            <a:endParaRPr lang="bg-BG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Skewness</a:t>
            </a:r>
            <a:endParaRPr lang="bg-BG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The </a:t>
                </a:r>
                <a:r>
                  <a:rPr lang="en-US" sz="2400" dirty="0"/>
                  <a:t>degree of distortion from the symmetrical bell curve or the normal distribution. </a:t>
                </a:r>
                <a:r>
                  <a:rPr lang="en-US" sz="2400" dirty="0" err="1" smtClean="0"/>
                  <a:t>Skewness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measures the lack of symmetry in data </a:t>
                </a:r>
                <a:r>
                  <a:rPr lang="en-US" sz="2400" dirty="0" smtClean="0"/>
                  <a:t>distribution. It </a:t>
                </a:r>
                <a:r>
                  <a:rPr lang="en-US" sz="2400" dirty="0"/>
                  <a:t>differentiates extreme values in one versus the other tail. </a:t>
                </a:r>
                <a:endParaRPr lang="en-U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𝑆𝑘𝑒𝑤𝑛𝑒𝑠𝑠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dirty="0"/>
                  <a:t>Examples of distributions with finite </a:t>
                </a:r>
                <a:r>
                  <a:rPr lang="en-US" sz="2400" dirty="0" err="1"/>
                  <a:t>skewness</a:t>
                </a:r>
                <a:r>
                  <a:rPr lang="en-US" sz="2400" dirty="0"/>
                  <a:t> include the following:</a:t>
                </a:r>
              </a:p>
              <a:p>
                <a:pPr lvl="1" indent="-342900"/>
                <a:r>
                  <a:rPr lang="en-US" sz="2000" dirty="0"/>
                  <a:t>A normal </a:t>
                </a:r>
                <a:r>
                  <a:rPr lang="en-US" sz="2000" dirty="0" smtClean="0"/>
                  <a:t>distribution </a:t>
                </a:r>
                <a:r>
                  <a:rPr lang="en-US" sz="2000" dirty="0"/>
                  <a:t>has a </a:t>
                </a:r>
                <a:r>
                  <a:rPr lang="en-US" sz="2000" dirty="0" err="1"/>
                  <a:t>skewness</a:t>
                </a:r>
                <a:r>
                  <a:rPr lang="en-US" sz="2000" dirty="0"/>
                  <a:t> of 0</a:t>
                </a:r>
              </a:p>
              <a:p>
                <a:pPr lvl="1" indent="-342900"/>
                <a:r>
                  <a:rPr lang="en-US" sz="2000" dirty="0"/>
                  <a:t>A half-normal distribution has a </a:t>
                </a:r>
                <a:r>
                  <a:rPr lang="en-US" sz="2000" dirty="0" err="1"/>
                  <a:t>skewness</a:t>
                </a:r>
                <a:r>
                  <a:rPr lang="en-US" sz="2000" dirty="0"/>
                  <a:t> just below 1</a:t>
                </a:r>
              </a:p>
              <a:p>
                <a:pPr lvl="1" indent="-342900"/>
                <a:r>
                  <a:rPr lang="en-US" sz="2000" dirty="0"/>
                  <a:t>An exponential distribution has a </a:t>
                </a:r>
                <a:r>
                  <a:rPr lang="en-US" sz="2000" dirty="0" err="1"/>
                  <a:t>skewness</a:t>
                </a:r>
                <a:r>
                  <a:rPr lang="en-US" sz="2000" dirty="0"/>
                  <a:t> of </a:t>
                </a:r>
                <a:r>
                  <a:rPr lang="en-US" sz="2000" dirty="0" smtClean="0"/>
                  <a:t>2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943" r="-444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50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Line 4"/>
          <p:cNvSpPr>
            <a:spLocks noChangeShapeType="1"/>
          </p:cNvSpPr>
          <p:nvPr/>
        </p:nvSpPr>
        <p:spPr bwMode="auto">
          <a:xfrm flipV="1">
            <a:off x="4381500" y="35337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2895600" y="3776663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bg-BG"/>
              <a:t>Mean = Median = Mode</a:t>
            </a:r>
          </a:p>
        </p:txBody>
      </p:sp>
      <p:sp>
        <p:nvSpPr>
          <p:cNvPr id="154632" name="Line 8"/>
          <p:cNvSpPr>
            <a:spLocks noChangeShapeType="1"/>
          </p:cNvSpPr>
          <p:nvPr/>
        </p:nvSpPr>
        <p:spPr bwMode="auto">
          <a:xfrm>
            <a:off x="3429000" y="3505200"/>
            <a:ext cx="19812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33" name="Line 9"/>
          <p:cNvSpPr>
            <a:spLocks noChangeShapeType="1"/>
          </p:cNvSpPr>
          <p:nvPr/>
        </p:nvSpPr>
        <p:spPr bwMode="auto">
          <a:xfrm>
            <a:off x="228600" y="4962525"/>
            <a:ext cx="419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914400" y="541972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bg-BG"/>
              <a:t>Median</a:t>
            </a:r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1828800" y="541496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bg-BG"/>
              <a:t>Mean</a:t>
            </a:r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 flipV="1">
            <a:off x="1143000" y="4953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37" name="Line 13"/>
          <p:cNvSpPr>
            <a:spLocks noChangeShapeType="1"/>
          </p:cNvSpPr>
          <p:nvPr/>
        </p:nvSpPr>
        <p:spPr bwMode="auto">
          <a:xfrm flipV="1">
            <a:off x="1905000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40" name="Line 16"/>
          <p:cNvSpPr>
            <a:spLocks noChangeShapeType="1"/>
          </p:cNvSpPr>
          <p:nvPr/>
        </p:nvSpPr>
        <p:spPr bwMode="auto">
          <a:xfrm flipV="1">
            <a:off x="762000" y="49625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152400" y="5414963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bg-BG"/>
              <a:t>Mode</a:t>
            </a:r>
          </a:p>
        </p:txBody>
      </p:sp>
      <p:sp>
        <p:nvSpPr>
          <p:cNvPr id="154642" name="Freeform 18"/>
          <p:cNvSpPr>
            <a:spLocks/>
          </p:cNvSpPr>
          <p:nvPr/>
        </p:nvSpPr>
        <p:spPr bwMode="auto">
          <a:xfrm>
            <a:off x="228600" y="3429000"/>
            <a:ext cx="4191000" cy="1431925"/>
          </a:xfrm>
          <a:custGeom>
            <a:avLst/>
            <a:gdLst>
              <a:gd name="T0" fmla="*/ 0 w 2640"/>
              <a:gd name="T1" fmla="*/ 2147483647 h 902"/>
              <a:gd name="T2" fmla="*/ 2147483647 w 2640"/>
              <a:gd name="T3" fmla="*/ 2147483647 h 902"/>
              <a:gd name="T4" fmla="*/ 2147483647 w 2640"/>
              <a:gd name="T5" fmla="*/ 2147483647 h 902"/>
              <a:gd name="T6" fmla="*/ 2147483647 w 2640"/>
              <a:gd name="T7" fmla="*/ 2147483647 h 902"/>
              <a:gd name="T8" fmla="*/ 0 60000 65536"/>
              <a:gd name="T9" fmla="*/ 0 60000 65536"/>
              <a:gd name="T10" fmla="*/ 0 60000 65536"/>
              <a:gd name="T11" fmla="*/ 0 60000 65536"/>
              <a:gd name="T12" fmla="*/ 0 w 2640"/>
              <a:gd name="T13" fmla="*/ 0 h 902"/>
              <a:gd name="T14" fmla="*/ 2640 w 2640"/>
              <a:gd name="T15" fmla="*/ 902 h 9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40" h="902">
                <a:moveTo>
                  <a:pt x="0" y="902"/>
                </a:moveTo>
                <a:cubicBezTo>
                  <a:pt x="60" y="758"/>
                  <a:pt x="207" y="80"/>
                  <a:pt x="359" y="40"/>
                </a:cubicBezTo>
                <a:cubicBezTo>
                  <a:pt x="511" y="0"/>
                  <a:pt x="532" y="518"/>
                  <a:pt x="912" y="662"/>
                </a:cubicBezTo>
                <a:cubicBezTo>
                  <a:pt x="1292" y="806"/>
                  <a:pt x="2352" y="862"/>
                  <a:pt x="2640" y="902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43" name="Freeform 19"/>
          <p:cNvSpPr>
            <a:spLocks/>
          </p:cNvSpPr>
          <p:nvPr/>
        </p:nvSpPr>
        <p:spPr bwMode="auto">
          <a:xfrm>
            <a:off x="3429000" y="2119313"/>
            <a:ext cx="1981200" cy="1233487"/>
          </a:xfrm>
          <a:custGeom>
            <a:avLst/>
            <a:gdLst>
              <a:gd name="T0" fmla="*/ 0 w 1248"/>
              <a:gd name="T1" fmla="*/ 2147483647 h 777"/>
              <a:gd name="T2" fmla="*/ 2147483647 w 1248"/>
              <a:gd name="T3" fmla="*/ 2147483647 h 777"/>
              <a:gd name="T4" fmla="*/ 2147483647 w 1248"/>
              <a:gd name="T5" fmla="*/ 2147483647 h 777"/>
              <a:gd name="T6" fmla="*/ 2147483647 w 1248"/>
              <a:gd name="T7" fmla="*/ 2147483647 h 777"/>
              <a:gd name="T8" fmla="*/ 2147483647 w 1248"/>
              <a:gd name="T9" fmla="*/ 2147483647 h 7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8"/>
              <a:gd name="T16" fmla="*/ 0 h 777"/>
              <a:gd name="T17" fmla="*/ 1248 w 1248"/>
              <a:gd name="T18" fmla="*/ 777 h 7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8" h="777">
                <a:moveTo>
                  <a:pt x="0" y="777"/>
                </a:moveTo>
                <a:cubicBezTo>
                  <a:pt x="51" y="727"/>
                  <a:pt x="207" y="602"/>
                  <a:pt x="308" y="474"/>
                </a:cubicBezTo>
                <a:cubicBezTo>
                  <a:pt x="409" y="346"/>
                  <a:pt x="500" y="0"/>
                  <a:pt x="608" y="8"/>
                </a:cubicBezTo>
                <a:cubicBezTo>
                  <a:pt x="716" y="16"/>
                  <a:pt x="847" y="393"/>
                  <a:pt x="954" y="521"/>
                </a:cubicBezTo>
                <a:cubicBezTo>
                  <a:pt x="1061" y="649"/>
                  <a:pt x="1199" y="734"/>
                  <a:pt x="1248" y="777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76" name="Text Box 20"/>
          <p:cNvSpPr txBox="1">
            <a:spLocks noChangeArrowheads="1"/>
          </p:cNvSpPr>
          <p:nvPr/>
        </p:nvSpPr>
        <p:spPr bwMode="auto">
          <a:xfrm>
            <a:off x="3429000" y="1600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bg-BG" sz="2400" b="1">
                <a:solidFill>
                  <a:schemeClr val="tx2"/>
                </a:solidFill>
              </a:rPr>
              <a:t>Symmetric</a:t>
            </a:r>
          </a:p>
        </p:txBody>
      </p:sp>
      <p:sp>
        <p:nvSpPr>
          <p:cNvPr id="154646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4400" b="1">
                <a:solidFill>
                  <a:schemeClr val="tx2"/>
                </a:solidFill>
              </a:rPr>
              <a:t>Skewness</a:t>
            </a:r>
            <a:endParaRPr lang="bg-BG" sz="4400" b="1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807075"/>
            <a:ext cx="2514600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Right-skewed</a:t>
            </a:r>
          </a:p>
          <a:p>
            <a:pPr>
              <a:defRPr/>
            </a:pPr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Skewness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&gt; 0</a:t>
            </a:r>
            <a:endParaRPr lang="bg-BG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4648" name="Line 9"/>
          <p:cNvSpPr>
            <a:spLocks noChangeShapeType="1"/>
          </p:cNvSpPr>
          <p:nvPr/>
        </p:nvSpPr>
        <p:spPr bwMode="auto">
          <a:xfrm>
            <a:off x="4876800" y="4962525"/>
            <a:ext cx="419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49" name="Line 12"/>
          <p:cNvSpPr>
            <a:spLocks noChangeShapeType="1"/>
          </p:cNvSpPr>
          <p:nvPr/>
        </p:nvSpPr>
        <p:spPr bwMode="auto">
          <a:xfrm flipV="1">
            <a:off x="8001000" y="4953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50" name="Line 13"/>
          <p:cNvSpPr>
            <a:spLocks noChangeShapeType="1"/>
          </p:cNvSpPr>
          <p:nvPr/>
        </p:nvSpPr>
        <p:spPr bwMode="auto">
          <a:xfrm flipV="1">
            <a:off x="7239000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51" name="Line 16"/>
          <p:cNvSpPr>
            <a:spLocks noChangeShapeType="1"/>
          </p:cNvSpPr>
          <p:nvPr/>
        </p:nvSpPr>
        <p:spPr bwMode="auto">
          <a:xfrm flipV="1">
            <a:off x="8382000" y="4953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52" name="Freeform 18"/>
          <p:cNvSpPr>
            <a:spLocks/>
          </p:cNvSpPr>
          <p:nvPr/>
        </p:nvSpPr>
        <p:spPr bwMode="auto">
          <a:xfrm>
            <a:off x="4857750" y="3273425"/>
            <a:ext cx="4192588" cy="1584325"/>
          </a:xfrm>
          <a:custGeom>
            <a:avLst/>
            <a:gdLst>
              <a:gd name="T0" fmla="*/ 0 w 2641"/>
              <a:gd name="T1" fmla="*/ 2147483647 h 998"/>
              <a:gd name="T2" fmla="*/ 2147483647 w 2641"/>
              <a:gd name="T3" fmla="*/ 2147483647 h 998"/>
              <a:gd name="T4" fmla="*/ 2147483647 w 2641"/>
              <a:gd name="T5" fmla="*/ 2147483647 h 998"/>
              <a:gd name="T6" fmla="*/ 2147483647 w 2641"/>
              <a:gd name="T7" fmla="*/ 2147483647 h 998"/>
              <a:gd name="T8" fmla="*/ 0 60000 65536"/>
              <a:gd name="T9" fmla="*/ 0 60000 65536"/>
              <a:gd name="T10" fmla="*/ 0 60000 65536"/>
              <a:gd name="T11" fmla="*/ 0 60000 65536"/>
              <a:gd name="T12" fmla="*/ 0 w 2641"/>
              <a:gd name="T13" fmla="*/ 0 h 998"/>
              <a:gd name="T14" fmla="*/ 2640 w 2641"/>
              <a:gd name="T15" fmla="*/ 902 h 9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41" h="998">
                <a:moveTo>
                  <a:pt x="2641" y="998"/>
                </a:moveTo>
                <a:cubicBezTo>
                  <a:pt x="2577" y="836"/>
                  <a:pt x="2407" y="54"/>
                  <a:pt x="2257" y="27"/>
                </a:cubicBezTo>
                <a:cubicBezTo>
                  <a:pt x="2107" y="0"/>
                  <a:pt x="2114" y="674"/>
                  <a:pt x="1738" y="836"/>
                </a:cubicBezTo>
                <a:cubicBezTo>
                  <a:pt x="1362" y="998"/>
                  <a:pt x="362" y="964"/>
                  <a:pt x="0" y="998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53" name="Text Box 17"/>
          <p:cNvSpPr txBox="1">
            <a:spLocks noChangeArrowheads="1"/>
          </p:cNvSpPr>
          <p:nvPr/>
        </p:nvSpPr>
        <p:spPr bwMode="auto">
          <a:xfrm>
            <a:off x="8305800" y="5410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bg-BG"/>
              <a:t>Mode</a:t>
            </a:r>
          </a:p>
        </p:txBody>
      </p:sp>
      <p:sp>
        <p:nvSpPr>
          <p:cNvPr id="154654" name="Text Box 11"/>
          <p:cNvSpPr txBox="1">
            <a:spLocks noChangeArrowheads="1"/>
          </p:cNvSpPr>
          <p:nvPr/>
        </p:nvSpPr>
        <p:spPr bwMode="auto">
          <a:xfrm>
            <a:off x="6705600" y="5410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bg-BG"/>
              <a:t>Mean</a:t>
            </a:r>
          </a:p>
        </p:txBody>
      </p:sp>
      <p:sp>
        <p:nvSpPr>
          <p:cNvPr id="154655" name="Text Box 10"/>
          <p:cNvSpPr txBox="1">
            <a:spLocks noChangeArrowheads="1"/>
          </p:cNvSpPr>
          <p:nvPr/>
        </p:nvSpPr>
        <p:spPr bwMode="auto">
          <a:xfrm>
            <a:off x="7467600" y="5410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bg-BG"/>
              <a:t>Median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6350" y="5807075"/>
            <a:ext cx="2514600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Left-skewed</a:t>
            </a:r>
          </a:p>
          <a:p>
            <a:pPr>
              <a:defRPr/>
            </a:pPr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Skewness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&lt; 0</a:t>
            </a:r>
            <a:endParaRPr lang="bg-BG" sz="24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Kurtosis</a:t>
            </a:r>
            <a:endParaRPr lang="bg-BG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/>
                  <a:t>Kurtosis </a:t>
                </a:r>
                <a:r>
                  <a:rPr lang="en-US" sz="2400" dirty="0" smtClean="0"/>
                  <a:t>gives </a:t>
                </a:r>
                <a:r>
                  <a:rPr lang="en-US" sz="2400" dirty="0"/>
                  <a:t>an idea of the central concentration of a distribution, defining how acute the central area is, or the </a:t>
                </a:r>
                <a:r>
                  <a:rPr lang="en-US" sz="2400" dirty="0" smtClean="0"/>
                  <a:t>reverse – how </a:t>
                </a:r>
                <a:r>
                  <a:rPr lang="en-US" sz="2400" dirty="0"/>
                  <a:t>distributed </a:t>
                </a:r>
                <a:r>
                  <a:rPr lang="en-US" sz="2400" dirty="0" smtClean="0"/>
                  <a:t>the </a:t>
                </a:r>
                <a:r>
                  <a:rPr lang="en-US" sz="2400" dirty="0"/>
                  <a:t>tail </a:t>
                </a:r>
                <a:r>
                  <a:rPr lang="en-US" sz="2400" dirty="0" smtClean="0"/>
                  <a:t>is.</a:t>
                </a:r>
              </a:p>
              <a:p>
                <a:r>
                  <a:rPr lang="en-US" sz="2400" dirty="0" smtClean="0"/>
                  <a:t>It is a measure of whether the data are heavy-tailed or light-tailed relative to a normal distribution.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𝐾𝑢𝑟𝑡𝑜𝑠𝑖𝑠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943" r="-1407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77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Kurtosis</a:t>
            </a:r>
            <a:endParaRPr lang="bg-BG" b="1" smtClean="0"/>
          </a:p>
        </p:txBody>
      </p:sp>
      <p:sp>
        <p:nvSpPr>
          <p:cNvPr id="148484" name="Freeform 4"/>
          <p:cNvSpPr>
            <a:spLocks/>
          </p:cNvSpPr>
          <p:nvPr/>
        </p:nvSpPr>
        <p:spPr bwMode="auto">
          <a:xfrm>
            <a:off x="3429000" y="2667000"/>
            <a:ext cx="2286000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720" y="0"/>
              </a:cxn>
              <a:cxn ang="0">
                <a:pos x="1440" y="816"/>
              </a:cxn>
            </a:cxnLst>
            <a:rect l="0" t="0" r="r" b="b"/>
            <a:pathLst>
              <a:path w="1440" h="816">
                <a:moveTo>
                  <a:pt x="0" y="816"/>
                </a:moveTo>
                <a:cubicBezTo>
                  <a:pt x="240" y="408"/>
                  <a:pt x="480" y="0"/>
                  <a:pt x="720" y="0"/>
                </a:cubicBezTo>
                <a:cubicBezTo>
                  <a:pt x="960" y="0"/>
                  <a:pt x="1320" y="680"/>
                  <a:pt x="1440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5" name="Freeform 5"/>
          <p:cNvSpPr>
            <a:spLocks/>
          </p:cNvSpPr>
          <p:nvPr/>
        </p:nvSpPr>
        <p:spPr bwMode="auto">
          <a:xfrm>
            <a:off x="457200" y="3352800"/>
            <a:ext cx="2286000" cy="533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720" y="0"/>
              </a:cxn>
              <a:cxn ang="0">
                <a:pos x="1440" y="816"/>
              </a:cxn>
            </a:cxnLst>
            <a:rect l="0" t="0" r="r" b="b"/>
            <a:pathLst>
              <a:path w="1440" h="816">
                <a:moveTo>
                  <a:pt x="0" y="816"/>
                </a:moveTo>
                <a:cubicBezTo>
                  <a:pt x="240" y="408"/>
                  <a:pt x="480" y="0"/>
                  <a:pt x="720" y="0"/>
                </a:cubicBezTo>
                <a:cubicBezTo>
                  <a:pt x="960" y="0"/>
                  <a:pt x="1320" y="680"/>
                  <a:pt x="1440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7" name="Freeform 7"/>
          <p:cNvSpPr>
            <a:spLocks/>
          </p:cNvSpPr>
          <p:nvPr/>
        </p:nvSpPr>
        <p:spPr bwMode="auto">
          <a:xfrm>
            <a:off x="6477000" y="1828800"/>
            <a:ext cx="2286000" cy="2152650"/>
          </a:xfrm>
          <a:custGeom>
            <a:avLst/>
            <a:gdLst/>
            <a:ahLst/>
            <a:cxnLst>
              <a:cxn ang="0">
                <a:pos x="0" y="1356"/>
              </a:cxn>
              <a:cxn ang="0">
                <a:pos x="331" y="985"/>
              </a:cxn>
              <a:cxn ang="0">
                <a:pos x="690" y="4"/>
              </a:cxn>
              <a:cxn ang="0">
                <a:pos x="1032" y="1008"/>
              </a:cxn>
              <a:cxn ang="0">
                <a:pos x="1440" y="1356"/>
              </a:cxn>
            </a:cxnLst>
            <a:rect l="0" t="0" r="r" b="b"/>
            <a:pathLst>
              <a:path w="1440" h="1356">
                <a:moveTo>
                  <a:pt x="0" y="1356"/>
                </a:moveTo>
                <a:cubicBezTo>
                  <a:pt x="55" y="1294"/>
                  <a:pt x="216" y="1210"/>
                  <a:pt x="331" y="985"/>
                </a:cubicBezTo>
                <a:cubicBezTo>
                  <a:pt x="446" y="760"/>
                  <a:pt x="573" y="0"/>
                  <a:pt x="690" y="4"/>
                </a:cubicBezTo>
                <a:cubicBezTo>
                  <a:pt x="807" y="8"/>
                  <a:pt x="907" y="783"/>
                  <a:pt x="1032" y="1008"/>
                </a:cubicBezTo>
                <a:cubicBezTo>
                  <a:pt x="1157" y="1233"/>
                  <a:pt x="1355" y="1284"/>
                  <a:pt x="1440" y="13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4500563"/>
            <a:ext cx="2514600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Platykurtotic</a:t>
            </a:r>
          </a:p>
          <a:p>
            <a:r>
              <a:rPr lang="en-US" sz="2400" b="1">
                <a:solidFill>
                  <a:srgbClr val="FF0000"/>
                </a:solidFill>
              </a:rPr>
              <a:t>Kurtosis &lt; 0</a:t>
            </a:r>
            <a:endParaRPr lang="bg-BG" sz="2400" b="1">
              <a:solidFill>
                <a:srgbClr val="FF0000"/>
              </a:solidFill>
            </a:endParaRPr>
          </a:p>
        </p:txBody>
      </p:sp>
      <p:sp>
        <p:nvSpPr>
          <p:cNvPr id="2" name="TextBox 4"/>
          <p:cNvSpPr txBox="1"/>
          <p:nvPr/>
        </p:nvSpPr>
        <p:spPr>
          <a:xfrm>
            <a:off x="3276600" y="4500563"/>
            <a:ext cx="2514600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Mesokurtotic</a:t>
            </a:r>
          </a:p>
          <a:p>
            <a:r>
              <a:rPr lang="en-US" sz="2400" b="1">
                <a:solidFill>
                  <a:srgbClr val="FF0000"/>
                </a:solidFill>
              </a:rPr>
              <a:t>Kurtosis = 0</a:t>
            </a:r>
            <a:endParaRPr lang="bg-BG" sz="2400" b="1">
              <a:solidFill>
                <a:srgbClr val="FF0000"/>
              </a:solidFill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6400800" y="4495800"/>
            <a:ext cx="2514600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Leptokurtotic</a:t>
            </a:r>
          </a:p>
          <a:p>
            <a:r>
              <a:rPr lang="en-US" sz="2400" b="1">
                <a:solidFill>
                  <a:srgbClr val="FF0000"/>
                </a:solidFill>
              </a:rPr>
              <a:t>Kurtosis &gt; 0</a:t>
            </a:r>
            <a:endParaRPr lang="bg-BG" sz="2400" b="1">
              <a:solidFill>
                <a:srgbClr val="FF0000"/>
              </a:solidFill>
            </a:endParaRPr>
          </a:p>
        </p:txBody>
      </p:sp>
      <p:sp>
        <p:nvSpPr>
          <p:cNvPr id="148491" name="Line 11"/>
          <p:cNvSpPr>
            <a:spLocks noChangeShapeType="1"/>
          </p:cNvSpPr>
          <p:nvPr/>
        </p:nvSpPr>
        <p:spPr bwMode="auto">
          <a:xfrm>
            <a:off x="152400" y="4114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2" name="Line 12"/>
          <p:cNvSpPr>
            <a:spLocks noChangeShapeType="1"/>
          </p:cNvSpPr>
          <p:nvPr/>
        </p:nvSpPr>
        <p:spPr bwMode="auto">
          <a:xfrm>
            <a:off x="3124200" y="4114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3" name="Line 13"/>
          <p:cNvSpPr>
            <a:spLocks noChangeShapeType="1"/>
          </p:cNvSpPr>
          <p:nvPr/>
        </p:nvSpPr>
        <p:spPr bwMode="auto">
          <a:xfrm>
            <a:off x="6172200" y="4114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810000" y="3032125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bg-BG" sz="2000" b="1">
                <a:solidFill>
                  <a:schemeClr val="hlink"/>
                </a:solidFill>
              </a:rPr>
              <a:t>From population to sample</a:t>
            </a:r>
          </a:p>
        </p:txBody>
      </p:sp>
      <p:sp>
        <p:nvSpPr>
          <p:cNvPr id="133122" name="Oval 6"/>
          <p:cNvSpPr>
            <a:spLocks noChangeArrowheads="1"/>
          </p:cNvSpPr>
          <p:nvPr/>
        </p:nvSpPr>
        <p:spPr bwMode="auto">
          <a:xfrm>
            <a:off x="152400" y="1935163"/>
            <a:ext cx="3429000" cy="3429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bg-BG" sz="4400" b="1"/>
              <a:t>Population</a:t>
            </a:r>
          </a:p>
          <a:p>
            <a:endParaRPr lang="en-US" altLang="bg-BG" sz="3000" b="1"/>
          </a:p>
          <a:p>
            <a:r>
              <a:rPr lang="en-US" altLang="bg-BG" sz="3000" b="1"/>
              <a:t>Parameters</a:t>
            </a:r>
            <a:endParaRPr lang="bg-BG" altLang="bg-BG" sz="3000" b="1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3886200" y="3459163"/>
            <a:ext cx="35052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3886200" y="3840163"/>
            <a:ext cx="3505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3733800" y="38862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bg-BG" sz="2000" b="1">
                <a:solidFill>
                  <a:srgbClr val="00CCFF"/>
                </a:solidFill>
              </a:rPr>
              <a:t>From sample to population</a:t>
            </a:r>
          </a:p>
        </p:txBody>
      </p:sp>
      <p:sp>
        <p:nvSpPr>
          <p:cNvPr id="133126" name="AutoShape 11"/>
          <p:cNvSpPr>
            <a:spLocks noChangeArrowheads="1"/>
          </p:cNvSpPr>
          <p:nvPr/>
        </p:nvSpPr>
        <p:spPr bwMode="auto">
          <a:xfrm>
            <a:off x="4191000" y="1905000"/>
            <a:ext cx="2514600" cy="685800"/>
          </a:xfrm>
          <a:prstGeom prst="wedgeRectCallout">
            <a:avLst>
              <a:gd name="adj1" fmla="val -7384"/>
              <a:gd name="adj2" fmla="val 1210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bg-BG" b="1"/>
              <a:t>Sampling</a:t>
            </a:r>
            <a:endParaRPr lang="bg-BG" altLang="bg-BG" b="1"/>
          </a:p>
        </p:txBody>
      </p:sp>
      <p:sp>
        <p:nvSpPr>
          <p:cNvPr id="133127" name="AutoShape 12"/>
          <p:cNvSpPr>
            <a:spLocks noChangeArrowheads="1"/>
          </p:cNvSpPr>
          <p:nvPr/>
        </p:nvSpPr>
        <p:spPr bwMode="auto">
          <a:xfrm>
            <a:off x="4191000" y="4953000"/>
            <a:ext cx="2514600" cy="685800"/>
          </a:xfrm>
          <a:prstGeom prst="wedgeRectCallout">
            <a:avLst>
              <a:gd name="adj1" fmla="val -4356"/>
              <a:gd name="adj2" fmla="val -1418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bg-BG" b="1"/>
              <a:t>Inferential statistics</a:t>
            </a:r>
            <a:endParaRPr lang="bg-BG" altLang="bg-BG" b="1"/>
          </a:p>
        </p:txBody>
      </p:sp>
      <p:sp>
        <p:nvSpPr>
          <p:cNvPr id="133128" name="Oval 13"/>
          <p:cNvSpPr>
            <a:spLocks noChangeArrowheads="1"/>
          </p:cNvSpPr>
          <p:nvPr/>
        </p:nvSpPr>
        <p:spPr bwMode="auto">
          <a:xfrm>
            <a:off x="7543800" y="3048000"/>
            <a:ext cx="1447800" cy="1241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bg-BG" sz="2000" b="1"/>
              <a:t>Sample</a:t>
            </a:r>
          </a:p>
          <a:p>
            <a:endParaRPr lang="en-US" altLang="bg-BG" sz="1000" b="1"/>
          </a:p>
          <a:p>
            <a:r>
              <a:rPr lang="en-US" altLang="bg-BG" sz="1600" b="1"/>
              <a:t>Statistics</a:t>
            </a:r>
            <a:endParaRPr lang="bg-BG" altLang="bg-BG" sz="1600" b="1"/>
          </a:p>
        </p:txBody>
      </p:sp>
      <p:sp>
        <p:nvSpPr>
          <p:cNvPr id="133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b="1" smtClean="0"/>
              <a:t>Inferential statistics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utoUpdateAnimBg="0"/>
      <p:bldP spid="41992" grpId="0" animBg="1"/>
      <p:bldP spid="41993" grpId="0" animBg="1"/>
      <p:bldP spid="41994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bg-BG" sz="4000" b="1" smtClean="0"/>
              <a:t>Confidence interval for the population mean</a:t>
            </a:r>
          </a:p>
        </p:txBody>
      </p:sp>
      <p:sp>
        <p:nvSpPr>
          <p:cNvPr id="13517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bg-BG" sz="2400" smtClean="0"/>
              <a:t>Population mean:</a:t>
            </a:r>
            <a:r>
              <a:rPr lang="bg-BG" altLang="bg-BG" sz="2400" smtClean="0"/>
              <a:t> </a:t>
            </a:r>
            <a:r>
              <a:rPr lang="en-US" altLang="bg-BG" sz="2400" smtClean="0"/>
              <a:t>point estimate vs interval estimate</a:t>
            </a:r>
          </a:p>
          <a:p>
            <a:pPr eaLnBrk="1" hangingPunct="1"/>
            <a:r>
              <a:rPr lang="en-US" altLang="bg-BG" sz="2400" smtClean="0"/>
              <a:t>Standard error of the mean – how close the sample mean is likely to be to the population mean. </a:t>
            </a:r>
          </a:p>
          <a:p>
            <a:pPr eaLnBrk="1" hangingPunct="1"/>
            <a:r>
              <a:rPr lang="en-US" altLang="bg-BG" sz="2400" smtClean="0"/>
              <a:t>Assumptions: a random representative sample, independent observations, the population is normally distributed (at least approximately).</a:t>
            </a:r>
          </a:p>
          <a:p>
            <a:pPr eaLnBrk="1" hangingPunct="1"/>
            <a:r>
              <a:rPr lang="en-US" altLang="bg-BG" sz="2400" smtClean="0"/>
              <a:t>Confidence interval depends on: sample mean, standard deviation, sample size, degree of confidence.</a:t>
            </a:r>
          </a:p>
          <a:p>
            <a:pPr eaLnBrk="1" hangingPunct="1"/>
            <a:r>
              <a:rPr lang="en-US" altLang="bg-BG" sz="2400" smtClean="0"/>
              <a:t>Mistakes:</a:t>
            </a:r>
          </a:p>
          <a:p>
            <a:pPr lvl="1" eaLnBrk="1" hangingPunct="1"/>
            <a:r>
              <a:rPr lang="en-US" altLang="bg-BG" sz="2000" smtClean="0"/>
              <a:t>95% of the values lie within the 95% CI;</a:t>
            </a:r>
          </a:p>
          <a:p>
            <a:pPr lvl="1" eaLnBrk="1" hangingPunct="1"/>
            <a:r>
              <a:rPr lang="en-US" altLang="bg-BG" sz="2000" smtClean="0"/>
              <a:t>A 95% CI covers the mean ± 2 SD.</a:t>
            </a:r>
          </a:p>
          <a:p>
            <a:pPr eaLnBrk="1" hangingPunct="1"/>
            <a:endParaRPr lang="en-US" altLang="bg-BG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>
                <a:solidFill>
                  <a:schemeClr val="tx2"/>
                </a:solidFill>
              </a:rPr>
              <a:t>The sample mean estimates individual values</a:t>
            </a:r>
            <a:r>
              <a:rPr lang="en-US" altLang="bg-BG" sz="2400" smtClean="0"/>
              <a:t>. The uncertainty with which this mean estimates individual values is given by the </a:t>
            </a:r>
            <a:r>
              <a:rPr lang="bg-BG" altLang="bg-BG" sz="2400" smtClean="0"/>
              <a:t>standard deviation</a:t>
            </a:r>
            <a:r>
              <a:rPr lang="en-US" altLang="bg-BG" sz="2400" smtClean="0"/>
              <a:t>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>
                <a:solidFill>
                  <a:schemeClr val="tx2"/>
                </a:solidFill>
              </a:rPr>
              <a:t>The sample mean estimates the population mean</a:t>
            </a:r>
            <a:r>
              <a:rPr lang="en-US" altLang="bg-BG" sz="2400" smtClean="0"/>
              <a:t>. The uncertainty with which this mean estimates the population mean is given by the </a:t>
            </a:r>
            <a:r>
              <a:rPr lang="bg-BG" altLang="bg-BG" sz="2400" smtClean="0"/>
              <a:t>standard error of the mean</a:t>
            </a:r>
            <a:r>
              <a:rPr lang="en-US" altLang="bg-BG" sz="2400" smtClean="0"/>
              <a:t>.</a:t>
            </a:r>
          </a:p>
        </p:txBody>
      </p:sp>
      <p:sp>
        <p:nvSpPr>
          <p:cNvPr id="1249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b="1" smtClean="0"/>
              <a:t>Standard </a:t>
            </a:r>
            <a:r>
              <a:rPr lang="bg-BG" altLang="bg-BG" b="1" smtClean="0"/>
              <a:t>e</a:t>
            </a:r>
            <a:r>
              <a:rPr lang="en-US" altLang="bg-BG" b="1" smtClean="0"/>
              <a:t>rror of </a:t>
            </a:r>
            <a:r>
              <a:rPr lang="bg-BG" altLang="bg-BG" b="1" smtClean="0"/>
              <a:t>m</a:t>
            </a:r>
            <a:r>
              <a:rPr lang="en-US" altLang="bg-BG" b="1" smtClean="0"/>
              <a:t>ean</a:t>
            </a:r>
          </a:p>
        </p:txBody>
      </p:sp>
      <p:graphicFrame>
        <p:nvGraphicFramePr>
          <p:cNvPr id="124981" name="Object 53"/>
          <p:cNvGraphicFramePr>
            <a:graphicFrameLocks noChangeAspect="1"/>
          </p:cNvGraphicFramePr>
          <p:nvPr/>
        </p:nvGraphicFramePr>
        <p:xfrm>
          <a:off x="3082925" y="4460875"/>
          <a:ext cx="2978150" cy="166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90" name="Equation" r:id="rId3" imgW="749300" imgH="419100" progId="Equation.3">
                  <p:embed/>
                </p:oleObj>
              </mc:Choice>
              <mc:Fallback>
                <p:oleObj name="Equation" r:id="rId3" imgW="749300" imgH="4191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925" y="4460875"/>
                        <a:ext cx="2978150" cy="166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b="1" smtClean="0"/>
              <a:t>Confidence </a:t>
            </a:r>
            <a:r>
              <a:rPr lang="bg-BG" altLang="bg-BG" b="1" smtClean="0"/>
              <a:t>i</a:t>
            </a:r>
            <a:r>
              <a:rPr lang="en-US" altLang="bg-BG" b="1" smtClean="0"/>
              <a:t>nterval for the population mean</a:t>
            </a:r>
          </a:p>
        </p:txBody>
      </p:sp>
      <p:sp>
        <p:nvSpPr>
          <p:cNvPr id="1219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The confidence interval for the mean gives us a range of values around the mean where we expect the “true” population mean is located.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95% confidence interval for </a:t>
            </a:r>
            <a:r>
              <a:rPr lang="bg-BG" altLang="bg-BG" sz="2400" smtClean="0"/>
              <a:t>the population</a:t>
            </a:r>
            <a:r>
              <a:rPr lang="en-US" altLang="bg-BG" sz="2400" smtClean="0"/>
              <a:t> mean is: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bg-BG" smtClean="0"/>
          </a:p>
          <a:p>
            <a:endParaRPr lang="en-US" altLang="bg-BG" smtClean="0"/>
          </a:p>
        </p:txBody>
      </p:sp>
      <p:graphicFrame>
        <p:nvGraphicFramePr>
          <p:cNvPr id="121955" name="Object 99"/>
          <p:cNvGraphicFramePr>
            <a:graphicFrameLocks noChangeAspect="1"/>
          </p:cNvGraphicFramePr>
          <p:nvPr/>
        </p:nvGraphicFramePr>
        <p:xfrm>
          <a:off x="1897063" y="3382963"/>
          <a:ext cx="534987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64" name="Equation" r:id="rId3" imgW="1346200" imgH="241300" progId="Equation.3">
                  <p:embed/>
                </p:oleObj>
              </mc:Choice>
              <mc:Fallback>
                <p:oleObj name="Equation" r:id="rId3" imgW="1346200" imgH="241300" progId="Equation.3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3382963"/>
                        <a:ext cx="5349875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bg-BG" sz="2000" smtClean="0"/>
              <a:t>The duration of time from first exposure to HIV infection to AIDS diagnosis is called the incubation period. The incubation periods (in years) of a random sample of 30 HIV infected individuals are: 12.0, 10.5, 9.5, 6.3, 13.5, 12.5, 7.2, 12.0, 10.5, 5.2, 9.5, 6.3, 13.1, 13.5, 12.5, 10.7, 7.2, 14.9, 6.5, 8.1, 7.9, 12.0, 6.3, 7.8, 6.3, 12.5, 5.2, 13.1, 10.7, 7.2. Calculate the 95% CI for the population mean incubation period in HIV.</a:t>
            </a:r>
            <a:endParaRPr lang="bg-BG" altLang="bg-BG" sz="2000" smtClean="0"/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bg-BG" altLang="bg-BG" sz="2400" b="1" smtClean="0">
                <a:solidFill>
                  <a:srgbClr val="FF0000"/>
                </a:solidFill>
              </a:rPr>
              <a:t>X = 9.5 years; SD = 2.8 years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bg-BG" altLang="bg-BG" sz="2400" b="1" smtClean="0">
                <a:solidFill>
                  <a:srgbClr val="FF0000"/>
                </a:solidFill>
              </a:rPr>
              <a:t>SEM = 0.5 years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bg-BG" altLang="bg-BG" sz="2400" b="1" smtClean="0">
                <a:solidFill>
                  <a:srgbClr val="FF0000"/>
                </a:solidFill>
              </a:rPr>
              <a:t>95% level of confidence =&gt; Z = 1.96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bg-BG" altLang="bg-BG" sz="2400" b="1" smtClean="0">
                <a:solidFill>
                  <a:srgbClr val="FF0000"/>
                </a:solidFill>
              </a:rPr>
              <a:t>µ = 9.5 ± (1.96 x 0.5) = 9.5 ± 1 years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bg-BG" altLang="bg-BG" sz="2400" b="1" smtClean="0">
                <a:solidFill>
                  <a:srgbClr val="FF0000"/>
                </a:solidFill>
              </a:rPr>
              <a:t>95% CI for µ is (8.5; 10.5 years)</a:t>
            </a:r>
            <a:endParaRPr lang="en-US" altLang="bg-BG" sz="2400" b="1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endParaRPr lang="en-US" altLang="bg-BG" sz="2400" smtClean="0"/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endParaRPr lang="en-US" altLang="bg-BG" smtClean="0"/>
          </a:p>
          <a:p>
            <a:pPr eaLnBrk="1" hangingPunct="1"/>
            <a:endParaRPr lang="en-US" altLang="bg-BG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71538" y="391953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2339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bg-BG" sz="4400" b="1" dirty="0">
                <a:solidFill>
                  <a:schemeClr val="tx2"/>
                </a:solidFill>
              </a:rPr>
              <a:t>Confidence interval for the population mean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altLang="bg-BG" sz="2400" b="1" smtClean="0"/>
              <a:t>D</a:t>
            </a:r>
            <a:r>
              <a:rPr lang="en-US" altLang="bg-BG" sz="2400" b="1" smtClean="0"/>
              <a:t>escriptive statistics: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Organizing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bg-BG" sz="2400" smtClean="0"/>
              <a:t>Tables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bg-BG" sz="2400" smtClean="0"/>
              <a:t>Graphs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bg-BG" sz="2400" smtClean="0"/>
              <a:t>Summarizing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bg-BG" sz="2400" smtClean="0"/>
              <a:t>Central tendency</a:t>
            </a:r>
            <a:r>
              <a:rPr lang="bg-BG" altLang="bg-BG" sz="2400" smtClean="0"/>
              <a:t> (location)</a:t>
            </a:r>
            <a:endParaRPr lang="en-US" altLang="bg-BG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bg-BG" sz="2400" smtClean="0"/>
              <a:t>Variation (spread)</a:t>
            </a:r>
          </a:p>
          <a:p>
            <a:pPr lvl="1" eaLnBrk="1" hangingPunct="1">
              <a:lnSpc>
                <a:spcPct val="90000"/>
              </a:lnSpc>
            </a:pPr>
            <a:endParaRPr lang="en-US" altLang="bg-BG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bg-BG" b="1" smtClean="0"/>
              <a:t>Descriptive </a:t>
            </a:r>
            <a:r>
              <a:rPr lang="bg-BG" altLang="bg-BG" b="1" smtClean="0"/>
              <a:t>s</a:t>
            </a:r>
            <a:r>
              <a:rPr lang="en-GB" altLang="bg-BG" b="1" smtClean="0"/>
              <a:t>tatistics</a:t>
            </a:r>
            <a:endParaRPr lang="bg-BG" altLang="bg-BG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bg-BG" altLang="bg-BG" sz="2400" smtClean="0"/>
              <a:t>X = 9.5 years; SD = 2.8 years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bg-BG" altLang="bg-BG" sz="2400" smtClean="0"/>
              <a:t>SEM = 0.5 years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bg-BG" altLang="bg-BG" sz="2400" b="1" smtClean="0">
                <a:solidFill>
                  <a:srgbClr val="FF0000"/>
                </a:solidFill>
              </a:rPr>
              <a:t>95% level of confidence =&gt; Z = 1.96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bg-BG" altLang="bg-BG" sz="2400" b="1" smtClean="0">
                <a:solidFill>
                  <a:srgbClr val="FF0000"/>
                </a:solidFill>
              </a:rPr>
              <a:t>µ = 9.5 ± (1.96 x 0.5) = 9.5 ± 1 years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bg-BG" altLang="bg-BG" sz="2400" b="1" smtClean="0">
                <a:solidFill>
                  <a:srgbClr val="FF0000"/>
                </a:solidFill>
              </a:rPr>
              <a:t>95% CI for µ is (8.5; 10.5 years)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bg-BG" altLang="bg-BG" sz="2400" b="1" smtClean="0">
                <a:solidFill>
                  <a:srgbClr val="FF0000"/>
                </a:solidFill>
              </a:rPr>
              <a:t>99% level of confidence =&gt; Z = 2.58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bg-BG" altLang="bg-BG" sz="2400" b="1" smtClean="0">
                <a:solidFill>
                  <a:srgbClr val="FF0000"/>
                </a:solidFill>
              </a:rPr>
              <a:t>µ = 9.5 ± (2.58 x 0.5) = 9.5 ± 1.3 years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bg-BG" altLang="bg-BG" sz="2400" b="1" smtClean="0">
                <a:solidFill>
                  <a:srgbClr val="FF0000"/>
                </a:solidFill>
              </a:rPr>
              <a:t>9</a:t>
            </a:r>
            <a:r>
              <a:rPr lang="en-US" altLang="bg-BG" sz="2400" b="1" smtClean="0">
                <a:solidFill>
                  <a:srgbClr val="FF0000"/>
                </a:solidFill>
              </a:rPr>
              <a:t>9</a:t>
            </a:r>
            <a:r>
              <a:rPr lang="bg-BG" altLang="bg-BG" sz="2400" b="1" smtClean="0">
                <a:solidFill>
                  <a:srgbClr val="FF0000"/>
                </a:solidFill>
              </a:rPr>
              <a:t>% CI for µ is (8.2; 10.8 years)</a:t>
            </a:r>
            <a:endParaRPr lang="en-US" altLang="bg-BG" sz="2400" b="1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endParaRPr lang="en-US" altLang="bg-BG" sz="2400" smtClean="0"/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endParaRPr lang="en-US" altLang="bg-BG" smtClean="0"/>
          </a:p>
          <a:p>
            <a:pPr eaLnBrk="1" hangingPunct="1"/>
            <a:endParaRPr lang="en-US" altLang="bg-BG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82650" y="16764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bg-BG" sz="4400" b="1" dirty="0">
                <a:solidFill>
                  <a:schemeClr val="tx2"/>
                </a:solidFill>
              </a:rPr>
              <a:t>Confidence interval for the population mean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b="1" smtClean="0"/>
              <a:t>Describing </a:t>
            </a:r>
            <a:r>
              <a:rPr lang="bg-BG" altLang="bg-BG" b="1" smtClean="0"/>
              <a:t>q</a:t>
            </a:r>
            <a:r>
              <a:rPr lang="en-US" altLang="bg-BG" b="1" smtClean="0"/>
              <a:t>ualitative </a:t>
            </a:r>
            <a:r>
              <a:rPr lang="bg-BG" altLang="bg-BG" b="1" smtClean="0"/>
              <a:t>d</a:t>
            </a:r>
            <a:r>
              <a:rPr lang="en-US" altLang="bg-BG" b="1" smtClean="0"/>
              <a:t>ata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1828800"/>
          <a:ext cx="7543800" cy="3810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952500">
                <a:tc>
                  <a:txBody>
                    <a:bodyPr/>
                    <a:lstStyle/>
                    <a:p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Improvement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improvement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Gluten-free diet</a:t>
                      </a:r>
                      <a:endParaRPr lang="bg-BG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No gluten-free diet</a:t>
                      </a:r>
                      <a:endParaRPr lang="bg-BG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bg-BG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bg-B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Standard error of proportion: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bg-BG" sz="240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bg-BG" sz="240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bg-BG" sz="240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bg-BG" sz="240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bg-BG" sz="2400" smtClean="0"/>
              <a:t>The 95% confidence interval for a population proportion is: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bg-BG" sz="240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bg-BG" smtClean="0"/>
          </a:p>
          <a:p>
            <a:endParaRPr lang="en-US" altLang="bg-BG" smtClean="0"/>
          </a:p>
        </p:txBody>
      </p:sp>
      <p:graphicFrame>
        <p:nvGraphicFramePr>
          <p:cNvPr id="124095" name="Object 191"/>
          <p:cNvGraphicFramePr>
            <a:graphicFrameLocks noChangeAspect="1"/>
          </p:cNvGraphicFramePr>
          <p:nvPr/>
        </p:nvGraphicFramePr>
        <p:xfrm>
          <a:off x="2047875" y="5059363"/>
          <a:ext cx="5046663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13" name="Equation" r:id="rId3" imgW="1269449" imgH="203112" progId="Equation.3">
                  <p:embed/>
                </p:oleObj>
              </mc:Choice>
              <mc:Fallback>
                <p:oleObj name="Equation" r:id="rId3" imgW="1269449" imgH="203112" progId="Equation.3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5059363"/>
                        <a:ext cx="5046663" cy="8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bg-BG" b="1" smtClean="0"/>
              <a:t>Describing </a:t>
            </a:r>
            <a:r>
              <a:rPr lang="bg-BG" altLang="bg-BG" b="1" smtClean="0"/>
              <a:t>q</a:t>
            </a:r>
            <a:r>
              <a:rPr lang="en-US" altLang="bg-BG" b="1" smtClean="0"/>
              <a:t>ualitative </a:t>
            </a:r>
            <a:r>
              <a:rPr lang="bg-BG" altLang="bg-BG" b="1" smtClean="0"/>
              <a:t>d</a:t>
            </a:r>
            <a:r>
              <a:rPr lang="en-US" altLang="bg-BG" b="1" smtClean="0"/>
              <a:t>ata</a:t>
            </a:r>
          </a:p>
        </p:txBody>
      </p:sp>
      <p:graphicFrame>
        <p:nvGraphicFramePr>
          <p:cNvPr id="124096" name="Object 192"/>
          <p:cNvGraphicFramePr>
            <a:graphicFrameLocks noChangeAspect="1"/>
          </p:cNvGraphicFramePr>
          <p:nvPr/>
        </p:nvGraphicFramePr>
        <p:xfrm>
          <a:off x="1819275" y="2095500"/>
          <a:ext cx="5502275" cy="176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14" name="Equation" r:id="rId5" imgW="1384300" imgH="444500" progId="Equation.3">
                  <p:embed/>
                </p:oleObj>
              </mc:Choice>
              <mc:Fallback>
                <p:oleObj name="Equation" r:id="rId5" imgW="1384300" imgH="444500" progId="Equation.3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2095500"/>
                        <a:ext cx="5502275" cy="176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altLang="bg-BG" sz="2400" b="1" smtClean="0"/>
              <a:t>D</a:t>
            </a:r>
            <a:r>
              <a:rPr lang="en-US" altLang="bg-BG" sz="2400" b="1" smtClean="0"/>
              <a:t>escriptive statistics:</a:t>
            </a:r>
          </a:p>
          <a:p>
            <a:pPr eaLnBrk="1" hangingPunct="1"/>
            <a:r>
              <a:rPr lang="en-US" altLang="bg-BG" sz="2400" smtClean="0"/>
              <a:t>Organizing data</a:t>
            </a:r>
          </a:p>
          <a:p>
            <a:pPr lvl="1" eaLnBrk="1" hangingPunct="1"/>
            <a:r>
              <a:rPr lang="en-US" altLang="bg-BG" sz="2400" smtClean="0"/>
              <a:t>Tables</a:t>
            </a:r>
          </a:p>
          <a:p>
            <a:pPr lvl="2" eaLnBrk="1" hangingPunct="1"/>
            <a:r>
              <a:rPr lang="en-US" altLang="bg-BG" smtClean="0"/>
              <a:t>Frequency distributions</a:t>
            </a:r>
          </a:p>
          <a:p>
            <a:pPr lvl="2" eaLnBrk="1" hangingPunct="1"/>
            <a:r>
              <a:rPr lang="en-US" altLang="bg-BG" smtClean="0"/>
              <a:t>Relative frequency distributions</a:t>
            </a:r>
          </a:p>
          <a:p>
            <a:pPr lvl="1" eaLnBrk="1" hangingPunct="1"/>
            <a:r>
              <a:rPr lang="en-US" altLang="bg-BG" sz="2400" smtClean="0"/>
              <a:t>Graphs</a:t>
            </a:r>
          </a:p>
          <a:p>
            <a:pPr lvl="2" eaLnBrk="1" hangingPunct="1"/>
            <a:r>
              <a:rPr lang="en-US" altLang="bg-BG" smtClean="0"/>
              <a:t>Bar chart</a:t>
            </a:r>
            <a:endParaRPr lang="bg-BG" altLang="bg-BG" smtClean="0"/>
          </a:p>
          <a:p>
            <a:pPr lvl="2" eaLnBrk="1" hangingPunct="1"/>
            <a:r>
              <a:rPr lang="bg-BG" altLang="bg-BG" smtClean="0"/>
              <a:t>H</a:t>
            </a:r>
            <a:r>
              <a:rPr lang="en-US" altLang="bg-BG" smtClean="0"/>
              <a:t>istogram</a:t>
            </a:r>
            <a:endParaRPr lang="bg-BG" altLang="bg-BG" smtClean="0"/>
          </a:p>
          <a:p>
            <a:pPr lvl="2" eaLnBrk="1" hangingPunct="1"/>
            <a:r>
              <a:rPr lang="bg-BG" altLang="bg-BG" smtClean="0"/>
              <a:t>Box plot</a:t>
            </a:r>
            <a:endParaRPr lang="en-US" altLang="bg-BG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bg-BG" b="1" smtClean="0"/>
              <a:t>Descriptive </a:t>
            </a:r>
            <a:r>
              <a:rPr lang="bg-BG" altLang="bg-BG" b="1" smtClean="0"/>
              <a:t>s</a:t>
            </a:r>
            <a:r>
              <a:rPr lang="en-GB" altLang="bg-BG" b="1" smtClean="0"/>
              <a:t>tatistics</a:t>
            </a:r>
            <a:endParaRPr lang="bg-BG" altLang="bg-BG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2400" b="1" smtClean="0"/>
              <a:t>Frequency distribution of survival for both groups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bg-BG" sz="1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bg-BG" sz="1600" b="1" smtClean="0"/>
              <a:t>S</a:t>
            </a:r>
            <a:r>
              <a:rPr lang="en-US" altLang="bg-BG" sz="1600" b="1" smtClean="0"/>
              <a:t>urvival	Frequency</a:t>
            </a:r>
            <a:r>
              <a:rPr lang="en-US" altLang="bg-BG" sz="16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14		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17		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21		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22		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23		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24		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25		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27		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28		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29		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31		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33		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34		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35		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39		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400" smtClean="0"/>
              <a:t>41		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bg-BG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1600" b="1" smtClean="0"/>
              <a:t>Total	2</a:t>
            </a:r>
            <a:r>
              <a:rPr lang="bg-BG" altLang="bg-BG" sz="1600" b="1" smtClean="0"/>
              <a:t>0</a:t>
            </a:r>
            <a:r>
              <a:rPr lang="en-US" altLang="bg-BG" sz="1400" smtClean="0"/>
              <a:t>	 	</a:t>
            </a:r>
          </a:p>
          <a:p>
            <a:pPr eaLnBrk="1" hangingPunct="1">
              <a:lnSpc>
                <a:spcPct val="80000"/>
              </a:lnSpc>
            </a:pPr>
            <a:endParaRPr lang="en-US" altLang="bg-BG" sz="1200" smtClean="0"/>
          </a:p>
          <a:p>
            <a:pPr eaLnBrk="1" hangingPunct="1">
              <a:lnSpc>
                <a:spcPct val="80000"/>
              </a:lnSpc>
            </a:pPr>
            <a:endParaRPr lang="en-US" altLang="bg-BG" sz="1200" smtClean="0"/>
          </a:p>
        </p:txBody>
      </p:sp>
      <p:sp>
        <p:nvSpPr>
          <p:cNvPr id="30722" name="Line 4"/>
          <p:cNvSpPr>
            <a:spLocks noChangeShapeType="1"/>
          </p:cNvSpPr>
          <p:nvPr/>
        </p:nvSpPr>
        <p:spPr bwMode="auto">
          <a:xfrm>
            <a:off x="533400" y="2133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3" name="Line 5"/>
          <p:cNvSpPr>
            <a:spLocks noChangeShapeType="1"/>
          </p:cNvSpPr>
          <p:nvPr/>
        </p:nvSpPr>
        <p:spPr bwMode="auto">
          <a:xfrm>
            <a:off x="533400" y="2438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bg-BG" b="1" smtClean="0"/>
              <a:t>Frequency distribution</a:t>
            </a:r>
            <a:endParaRPr lang="bg-BG" altLang="bg-BG" b="1" smtClean="0"/>
          </a:p>
        </p:txBody>
      </p:sp>
      <p:sp>
        <p:nvSpPr>
          <p:cNvPr id="30725" name="TextBox 1"/>
          <p:cNvSpPr txBox="1">
            <a:spLocks noChangeArrowheads="1"/>
          </p:cNvSpPr>
          <p:nvPr/>
        </p:nvSpPr>
        <p:spPr bwMode="auto">
          <a:xfrm>
            <a:off x="1905000" y="38862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bg-BG" sz="2400" b="1">
                <a:solidFill>
                  <a:srgbClr val="FF0000"/>
                </a:solidFill>
              </a:rPr>
              <a:t>Classes of values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533400" y="6248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533400" y="6553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Rectangle 3"/>
          <p:cNvSpPr txBox="1">
            <a:spLocks noChangeArrowheads="1"/>
          </p:cNvSpPr>
          <p:nvPr/>
        </p:nvSpPr>
        <p:spPr bwMode="auto">
          <a:xfrm>
            <a:off x="4648200" y="2133600"/>
            <a:ext cx="403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bg-BG" altLang="bg-BG"/>
              <a:t>E</a:t>
            </a:r>
            <a:r>
              <a:rPr lang="en-US" altLang="bg-BG"/>
              <a:t>xperimental group (10 patients)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/>
              <a:t>Individual survival in months: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/>
              <a:t>23	</a:t>
            </a:r>
            <a:r>
              <a:rPr lang="bg-BG" altLang="bg-BG"/>
              <a:t>	</a:t>
            </a:r>
            <a:r>
              <a:rPr lang="en-US" altLang="bg-BG"/>
              <a:t>27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/>
              <a:t>17</a:t>
            </a:r>
            <a:r>
              <a:rPr lang="bg-BG" altLang="bg-BG"/>
              <a:t>	</a:t>
            </a:r>
            <a:r>
              <a:rPr lang="en-US" altLang="bg-BG"/>
              <a:t>	34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/>
              <a:t>41	</a:t>
            </a:r>
            <a:r>
              <a:rPr lang="bg-BG" altLang="bg-BG"/>
              <a:t>	</a:t>
            </a:r>
            <a:r>
              <a:rPr lang="en-US" altLang="bg-BG"/>
              <a:t>28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/>
              <a:t>22	</a:t>
            </a:r>
            <a:r>
              <a:rPr lang="bg-BG" altLang="bg-BG"/>
              <a:t>	</a:t>
            </a:r>
            <a:r>
              <a:rPr lang="en-US" altLang="bg-BG"/>
              <a:t>33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/>
              <a:t>29	</a:t>
            </a:r>
            <a:r>
              <a:rPr lang="bg-BG" altLang="bg-BG"/>
              <a:t>	</a:t>
            </a:r>
            <a:r>
              <a:rPr lang="en-US" altLang="bg-BG"/>
              <a:t>14</a:t>
            </a:r>
          </a:p>
        </p:txBody>
      </p:sp>
      <p:sp>
        <p:nvSpPr>
          <p:cNvPr id="30729" name="Rectangle 3"/>
          <p:cNvSpPr>
            <a:spLocks noChangeArrowheads="1"/>
          </p:cNvSpPr>
          <p:nvPr/>
        </p:nvSpPr>
        <p:spPr bwMode="auto">
          <a:xfrm>
            <a:off x="4648200" y="4143375"/>
            <a:ext cx="403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/>
              <a:t>Co</a:t>
            </a:r>
            <a:r>
              <a:rPr lang="bg-BG" altLang="bg-BG"/>
              <a:t>n</a:t>
            </a:r>
            <a:r>
              <a:rPr lang="en-US" altLang="bg-BG"/>
              <a:t>trol group (10 patients)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/>
              <a:t>Individual survival in months: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/>
              <a:t>24		31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/>
              <a:t>39		35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/>
              <a:t>34		24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/>
              <a:t>14		21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/>
              <a:t>25		22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bg-BG" sz="2000"/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bg-BG" sz="2000"/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bg-BG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Line 7"/>
          <p:cNvSpPr>
            <a:spLocks noChangeShapeType="1"/>
          </p:cNvSpPr>
          <p:nvPr/>
        </p:nvSpPr>
        <p:spPr bwMode="auto">
          <a:xfrm>
            <a:off x="228600" y="65532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8600" y="274638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bg-BG" sz="4400" b="1">
                <a:solidFill>
                  <a:schemeClr val="tx2"/>
                </a:solidFill>
              </a:rPr>
              <a:t>Relative frequency distribution</a:t>
            </a:r>
          </a:p>
        </p:txBody>
      </p:sp>
      <p:sp>
        <p:nvSpPr>
          <p:cNvPr id="32771" name="Line 4"/>
          <p:cNvSpPr>
            <a:spLocks noChangeShapeType="1"/>
          </p:cNvSpPr>
          <p:nvPr/>
        </p:nvSpPr>
        <p:spPr bwMode="auto">
          <a:xfrm>
            <a:off x="152400" y="22098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>
            <a:off x="152400" y="25908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228600" y="1417638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2400" b="1"/>
              <a:t>Relative </a:t>
            </a:r>
            <a:r>
              <a:rPr lang="bg-BG" altLang="bg-BG" sz="2400" b="1"/>
              <a:t>f</a:t>
            </a:r>
            <a:r>
              <a:rPr lang="en-US" altLang="bg-BG" sz="2400" b="1"/>
              <a:t>requency </a:t>
            </a:r>
            <a:r>
              <a:rPr lang="bg-BG" altLang="bg-BG" sz="2400" b="1"/>
              <a:t>d</a:t>
            </a:r>
            <a:r>
              <a:rPr lang="en-US" altLang="bg-BG" sz="2400" b="1"/>
              <a:t>istribution of survival for both groups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bg-BG" sz="1400" b="1"/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bg-BG" altLang="bg-BG" sz="1400" b="1"/>
              <a:t>S</a:t>
            </a:r>
            <a:r>
              <a:rPr lang="en-US" altLang="bg-BG" sz="1400" b="1"/>
              <a:t>urvival	Frequency	Percent	Cumulative percent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	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14		2	10%	10%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17		1	5%	15%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21		1	5%	20%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22		2	10%	30%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23		1	5%	35%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24		2	10%	45%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25		1	5%	50%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27		1	5%	55%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28		1	5%	60%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29		1	5%	65%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31		1	5%	70%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33		1	5%	75%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34		2	10%	85%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35		1	5%	90%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39		1	5%	95%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41		1	5%	100%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/>
              <a:t>	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bg-BG" sz="1400" b="1"/>
              <a:t>Total	2</a:t>
            </a:r>
            <a:r>
              <a:rPr lang="bg-BG" altLang="bg-BG" sz="1400" b="1"/>
              <a:t>0</a:t>
            </a:r>
            <a:r>
              <a:rPr lang="en-US" altLang="bg-BG" sz="1400" b="1"/>
              <a:t>	100%</a:t>
            </a:r>
            <a:r>
              <a:rPr lang="en-US" altLang="bg-BG" sz="1200"/>
              <a:t>		 	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bg-BG" sz="1200"/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bg-BG" sz="1200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28600" y="62484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bg-BG" b="1" smtClean="0"/>
              <a:t>Grouped relative frequency distribution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36576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bg-BG" sz="2400" b="1" dirty="0" smtClean="0"/>
              <a:t>Relative frequency distribution of survival for both groups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bg-BG" sz="17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bg-BG" sz="1600" dirty="0" smtClean="0"/>
              <a:t> Survival		Frequency	Percent	Cumulative Percent</a:t>
            </a:r>
            <a:r>
              <a:rPr lang="en-US" altLang="bg-BG" sz="17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bg-BG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bg-BG" sz="1700" dirty="0" smtClean="0"/>
              <a:t>10 – 14 		2		10%	10%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bg-BG" sz="1700" dirty="0" smtClean="0"/>
              <a:t>15 – 19 		1		5%	15%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bg-BG" sz="1700" dirty="0" smtClean="0"/>
              <a:t>20 – 24 		6		30%	45%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bg-BG" sz="1700" dirty="0" smtClean="0"/>
              <a:t>25 – 29 		4		20%	65%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bg-BG" sz="1700" dirty="0" smtClean="0"/>
              <a:t>30 – 34 		4		20%	85%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bg-BG" sz="1700" dirty="0" smtClean="0"/>
              <a:t>35 – 39 		2		10%	95%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bg-BG" sz="1700" dirty="0" smtClean="0"/>
              <a:t>40 – 44 		1		5%	100%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bg-BG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bg-BG" sz="1700" dirty="0" smtClean="0"/>
              <a:t>Total		24		100%	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bg-BG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bg-BG" sz="1700" dirty="0" smtClean="0"/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>
            <a:off x="533400" y="25146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533400" y="29718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TextBox 7"/>
          <p:cNvSpPr txBox="1">
            <a:spLocks noChangeArrowheads="1"/>
          </p:cNvSpPr>
          <p:nvPr/>
        </p:nvSpPr>
        <p:spPr bwMode="auto">
          <a:xfrm>
            <a:off x="5791200" y="3424238"/>
            <a:ext cx="3048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bg-BG" sz="2400" b="1">
                <a:solidFill>
                  <a:srgbClr val="FF0000"/>
                </a:solidFill>
              </a:rPr>
              <a:t>Classes of intervals</a:t>
            </a:r>
          </a:p>
        </p:txBody>
      </p:sp>
      <p:sp>
        <p:nvSpPr>
          <p:cNvPr id="34822" name="TextBox 8"/>
          <p:cNvSpPr txBox="1">
            <a:spLocks noChangeArrowheads="1"/>
          </p:cNvSpPr>
          <p:nvPr/>
        </p:nvSpPr>
        <p:spPr bwMode="auto">
          <a:xfrm>
            <a:off x="876300" y="5788025"/>
            <a:ext cx="731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bg-BG" sz="2400" b="1">
                <a:solidFill>
                  <a:srgbClr val="FF0000"/>
                </a:solidFill>
              </a:rPr>
              <a:t>What rules to follow when groupping data?</a:t>
            </a:r>
          </a:p>
        </p:txBody>
      </p:sp>
      <p:sp>
        <p:nvSpPr>
          <p:cNvPr id="34823" name="Line 6"/>
          <p:cNvSpPr>
            <a:spLocks noChangeShapeType="1"/>
          </p:cNvSpPr>
          <p:nvPr/>
        </p:nvSpPr>
        <p:spPr bwMode="auto">
          <a:xfrm>
            <a:off x="533400" y="51054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>
            <a:off x="533400" y="55626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bg-BG" sz="2400" dirty="0" smtClean="0"/>
              <a:t>Summarizing data: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bg-BG" sz="2400" dirty="0" smtClean="0"/>
              <a:t>Central </a:t>
            </a:r>
            <a:r>
              <a:rPr lang="bg-BG" altLang="bg-BG" sz="2400" dirty="0" smtClean="0"/>
              <a:t>t</a:t>
            </a:r>
            <a:r>
              <a:rPr lang="en-US" altLang="bg-BG" sz="2400" dirty="0" err="1" smtClean="0"/>
              <a:t>endency</a:t>
            </a:r>
            <a:r>
              <a:rPr lang="en-US" altLang="bg-BG" sz="2400" dirty="0" smtClean="0"/>
              <a:t> (or sample’s middle value)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bg-BG" sz="2000" dirty="0" smtClean="0"/>
              <a:t>Mean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bg-BG" sz="2000" dirty="0" smtClean="0"/>
              <a:t>Median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bg-BG" sz="2000" dirty="0" smtClean="0"/>
              <a:t>Mode</a:t>
            </a:r>
          </a:p>
          <a:p>
            <a:pPr lvl="1" eaLnBrk="1" hangingPunct="1">
              <a:lnSpc>
                <a:spcPct val="80000"/>
              </a:lnSpc>
            </a:pPr>
            <a:r>
              <a:rPr lang="bg-BG" altLang="bg-BG" sz="2400" dirty="0" err="1" smtClean="0"/>
              <a:t>Spread</a:t>
            </a:r>
            <a:r>
              <a:rPr lang="en-US" altLang="bg-BG" sz="2400" dirty="0" smtClean="0"/>
              <a:t> (or summary of differences within groups)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bg-BG" sz="2000" dirty="0" smtClean="0"/>
              <a:t>Range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bg-BG" sz="2000" dirty="0" smtClean="0"/>
              <a:t>Interquartile range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bg-BG" sz="2000" dirty="0" smtClean="0"/>
              <a:t>Variance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bg-BG" sz="2000" dirty="0" smtClean="0"/>
              <a:t>Standard </a:t>
            </a:r>
            <a:r>
              <a:rPr lang="bg-BG" altLang="bg-BG" sz="2000" dirty="0" smtClean="0"/>
              <a:t>d</a:t>
            </a:r>
            <a:r>
              <a:rPr lang="en-US" altLang="bg-BG" sz="2000" dirty="0" err="1" smtClean="0"/>
              <a:t>eviation</a:t>
            </a:r>
            <a:endParaRPr lang="en-US" altLang="bg-BG" sz="2000" dirty="0" smtClean="0"/>
          </a:p>
          <a:p>
            <a:pPr lvl="1" eaLnBrk="1" hangingPunct="1">
              <a:lnSpc>
                <a:spcPct val="80000"/>
              </a:lnSpc>
            </a:pPr>
            <a:endParaRPr lang="en-US" altLang="bg-BG" sz="2200" dirty="0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bg-BG" b="1" smtClean="0"/>
              <a:t>Descriptive </a:t>
            </a:r>
            <a:r>
              <a:rPr lang="bg-BG" altLang="bg-BG" b="1" smtClean="0"/>
              <a:t>s</a:t>
            </a:r>
            <a:r>
              <a:rPr lang="en-GB" altLang="bg-BG" b="1" smtClean="0"/>
              <a:t>tatistics</a:t>
            </a:r>
            <a:endParaRPr lang="bg-BG" altLang="bg-BG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</TotalTime>
  <Words>1871</Words>
  <Application>Microsoft Office PowerPoint</Application>
  <PresentationFormat>On-screen Show (4:3)</PresentationFormat>
  <Paragraphs>423</Paragraphs>
  <Slides>42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Cambria Math</vt:lpstr>
      <vt:lpstr>Symbol</vt:lpstr>
      <vt:lpstr>Wingdings</vt:lpstr>
      <vt:lpstr>Default Design</vt:lpstr>
      <vt:lpstr>Equation</vt:lpstr>
      <vt:lpstr>Descriptive and inferential statistics. Confidence interval</vt:lpstr>
      <vt:lpstr>Outline</vt:lpstr>
      <vt:lpstr>Inferential statistics</vt:lpstr>
      <vt:lpstr>Descriptive statistics</vt:lpstr>
      <vt:lpstr>Descriptive statistics</vt:lpstr>
      <vt:lpstr>Frequency distribution</vt:lpstr>
      <vt:lpstr>PowerPoint Presentation</vt:lpstr>
      <vt:lpstr>Grouped relative frequency distribution</vt:lpstr>
      <vt:lpstr>Descriptive statistics</vt:lpstr>
      <vt:lpstr>Mean</vt:lpstr>
      <vt:lpstr>Mean</vt:lpstr>
      <vt:lpstr>Median</vt:lpstr>
      <vt:lpstr>Median</vt:lpstr>
      <vt:lpstr>Median</vt:lpstr>
      <vt:lpstr>Mode</vt:lpstr>
      <vt:lpstr>Mode</vt:lpstr>
      <vt:lpstr>Spread</vt:lpstr>
      <vt:lpstr>Range</vt:lpstr>
      <vt:lpstr>Standard deviation</vt:lpstr>
      <vt:lpstr>Standard deviation</vt:lpstr>
      <vt:lpstr>Interquartile range</vt:lpstr>
      <vt:lpstr>Boxplot </vt:lpstr>
      <vt:lpstr>Central tendency and spread</vt:lpstr>
      <vt:lpstr>Important rules</vt:lpstr>
      <vt:lpstr>Outliers</vt:lpstr>
      <vt:lpstr>Outliers</vt:lpstr>
      <vt:lpstr>Outliers</vt:lpstr>
      <vt:lpstr>Rule of 3-sigma</vt:lpstr>
      <vt:lpstr>Normal (Gaussian) distribution</vt:lpstr>
      <vt:lpstr>Other distributions?</vt:lpstr>
      <vt:lpstr>Skewness</vt:lpstr>
      <vt:lpstr>PowerPoint Presentation</vt:lpstr>
      <vt:lpstr>Kurtosis</vt:lpstr>
      <vt:lpstr>Kurtosis</vt:lpstr>
      <vt:lpstr>Inferential statistics</vt:lpstr>
      <vt:lpstr>Confidence interval for the population mean</vt:lpstr>
      <vt:lpstr>Standard error of mean</vt:lpstr>
      <vt:lpstr>Confidence interval for the population mean</vt:lpstr>
      <vt:lpstr>PowerPoint Presentation</vt:lpstr>
      <vt:lpstr>PowerPoint Presentation</vt:lpstr>
      <vt:lpstr>Describing qualitative data</vt:lpstr>
      <vt:lpstr>Describing qualitative data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 Iskrov</dc:creator>
  <cp:lastModifiedBy>User</cp:lastModifiedBy>
  <cp:revision>331</cp:revision>
  <cp:lastPrinted>1601-01-01T00:00:00Z</cp:lastPrinted>
  <dcterms:created xsi:type="dcterms:W3CDTF">1601-01-01T00:00:00Z</dcterms:created>
  <dcterms:modified xsi:type="dcterms:W3CDTF">2019-05-28T08:40:10Z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